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diagrams/data1.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2.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3.xml" ContentType="application/vnd.openxmlformats-officedocument.presentationml.slide+xml"/>
  <Override PartName="/ppt/slides/slide39.xml" ContentType="application/vnd.openxmlformats-officedocument.presentationml.slide+xml"/>
  <Override PartName="/ppt/slides/slide41.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8.xml" ContentType="application/vnd.openxmlformats-officedocument.presentationml.slide+xml"/>
  <Override PartName="/ppt/slides/slide40.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53.xml" ContentType="application/vnd.openxmlformats-officedocument.presentationml.slide+xml"/>
  <Override PartName="/ppt/slides/slide59.xml" ContentType="application/vnd.openxmlformats-officedocument.presentationml.slide+xml"/>
  <Override PartName="/ppt/slides/slide5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2.xml" ContentType="application/vnd.openxmlformats-officedocument.presentationml.slide+xml"/>
  <Override PartName="/ppt/slides/slide47.xml" ContentType="application/vnd.openxmlformats-officedocument.presentationml.slide+xml"/>
  <Override PartName="/ppt/slides/slide50.xml" ContentType="application/vnd.openxmlformats-officedocument.presentationml.slide+xml"/>
  <Override PartName="/ppt/slides/slide46.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Slides/notesSlide61.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slideLayouts/slideLayout3.xml" ContentType="application/vnd.openxmlformats-officedocument.presentationml.slideLayou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60.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57.xml" ContentType="application/vnd.openxmlformats-officedocument.presentationml.notesSlide+xml"/>
  <Override PartName="/ppt/notesSlides/notesSlide49.xml" ContentType="application/vnd.openxmlformats-officedocument.presentationml.notesSlide+xml"/>
  <Override PartName="/ppt/slideMasters/slideMaster1.xml" ContentType="application/vnd.openxmlformats-officedocument.presentationml.slideMaster+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41.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40.xml" ContentType="application/vnd.openxmlformats-officedocument.presentationml.notesSlide+xml"/>
  <Override PartName="/ppt/notesSlides/notesSlide43.xml" ContentType="application/vnd.openxmlformats-officedocument.presentationml.notesSlide+xml"/>
  <Override PartName="/ppt/slideLayouts/slideLayout1.xml" ContentType="application/vnd.openxmlformats-officedocument.presentationml.slideLayout+xml"/>
  <Override PartName="/ppt/notesSlides/notesSlide44.xml" ContentType="application/vnd.openxmlformats-officedocument.presentationml.notesSlide+xml"/>
  <Override PartName="/ppt/notesSlides/notesSlide46.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Layouts/slideLayout2.xml" ContentType="application/vnd.openxmlformats-officedocument.presentationml.slideLayout+xml"/>
  <Override PartName="/ppt/notesSlides/notesSlide32.xml" ContentType="application/vnd.openxmlformats-officedocument.presentationml.notesSlide+xml"/>
  <Override PartName="/ppt/notesSlides/notesSlide13.xml" ContentType="application/vnd.openxmlformats-officedocument.presentationml.notesSlide+xml"/>
  <Override PartName="/ppt/notesSlides/notesSlide39.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5.xml" ContentType="application/vnd.openxmlformats-officedocument.presentationml.notesSlide+xml"/>
  <Override PartName="/ppt/notesSlides/notesSlide29.xml" ContentType="application/vnd.openxmlformats-officedocument.presentationml.notesSlide+xml"/>
  <Override PartName="/ppt/notesSlides/notesSlide34.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6.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8.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7.xml" ContentType="application/vnd.openxmlformats-officedocument.presentationml.notesSlide+xml"/>
  <Override PartName="/ppt/notesSlides/notesSlide9.xml" ContentType="application/vnd.openxmlformats-officedocument.presentationml.notesSlide+xml"/>
  <Override PartName="/ppt/notesSlides/notesSlide45.xml" ContentType="application/vnd.openxmlformats-officedocument.presentationml.notesSlide+xml"/>
  <Override PartName="/ppt/slideLayouts/slideLayout4.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48.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47.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5.xml" ContentType="application/vnd.openxmlformats-officedocument.presentationml.notesSlide+xml"/>
  <Override PartName="/ppt/theme/theme2.xml" ContentType="application/vnd.openxmlformats-officedocument.theme+xml"/>
  <Override PartName="/ppt/diagrams/layout1.xml" ContentType="application/vnd.openxmlformats-officedocument.drawingml.diagramLayout+xml"/>
  <Override PartName="/ppt/charts/chart2.xml" ContentType="application/vnd.openxmlformats-officedocument.drawingml.chart+xml"/>
  <Override PartName="/ppt/charts/chart1.xml" ContentType="application/vnd.openxmlformats-officedocument.drawingml.chart+xml"/>
  <Override PartName="/ppt/diagrams/drawing1.xml" ContentType="application/vnd.ms-office.drawingml.diagramDrawing+xml"/>
  <Override PartName="/ppt/diagrams/colors2.xml" ContentType="application/vnd.openxmlformats-officedocument.drawingml.diagramColors+xml"/>
  <Override PartName="/ppt/diagrams/drawing2.xml" ContentType="application/vnd.ms-office.drawingml.diagramDrawing+xml"/>
  <Override PartName="/ppt/diagrams/quickStyle2.xml" ContentType="application/vnd.openxmlformats-officedocument.drawingml.diagramStyle+xml"/>
  <Override PartName="/ppt/diagrams/layout2.xml" ContentType="application/vnd.openxmlformats-officedocument.drawingml.diagramLayout+xml"/>
  <Override PartName="/ppt/diagrams/colors1.xml" ContentType="application/vnd.openxmlformats-officedocument.drawingml.diagramColors+xml"/>
  <Override PartName="/ppt/charts/chart3.xml" ContentType="application/vnd.openxmlformats-officedocument.drawingml.chart+xml"/>
  <Override PartName="/ppt/diagrams/quickStyle1.xml" ContentType="application/vnd.openxmlformats-officedocument.drawingml.diagramStyle+xml"/>
  <Override PartName="/ppt/charts/chart4.xml" ContentType="application/vnd.openxmlformats-officedocument.drawingml.chart+xml"/>
  <Override PartName="/ppt/theme/theme1.xml" ContentType="application/vnd.openxmlformats-officedocument.theme+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Masters/notesMaster1.xml" ContentType="application/vnd.openxmlformats-officedocument.presentationml.notesMaster+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65"/>
  </p:notesMasterIdLst>
  <p:sldIdLst>
    <p:sldId id="256" r:id="rId2"/>
    <p:sldId id="406" r:id="rId3"/>
    <p:sldId id="257" r:id="rId4"/>
    <p:sldId id="411" r:id="rId5"/>
    <p:sldId id="407" r:id="rId6"/>
    <p:sldId id="408" r:id="rId7"/>
    <p:sldId id="389" r:id="rId8"/>
    <p:sldId id="391" r:id="rId9"/>
    <p:sldId id="393" r:id="rId10"/>
    <p:sldId id="394" r:id="rId11"/>
    <p:sldId id="395" r:id="rId12"/>
    <p:sldId id="396" r:id="rId13"/>
    <p:sldId id="397" r:id="rId14"/>
    <p:sldId id="398" r:id="rId15"/>
    <p:sldId id="399" r:id="rId16"/>
    <p:sldId id="401" r:id="rId17"/>
    <p:sldId id="402" r:id="rId18"/>
    <p:sldId id="403" r:id="rId19"/>
    <p:sldId id="404" r:id="rId20"/>
    <p:sldId id="405" r:id="rId21"/>
    <p:sldId id="320" r:id="rId22"/>
    <p:sldId id="274" r:id="rId23"/>
    <p:sldId id="276" r:id="rId24"/>
    <p:sldId id="322" r:id="rId25"/>
    <p:sldId id="410" r:id="rId26"/>
    <p:sldId id="324" r:id="rId27"/>
    <p:sldId id="326" r:id="rId28"/>
    <p:sldId id="277" r:id="rId29"/>
    <p:sldId id="323" r:id="rId30"/>
    <p:sldId id="412" r:id="rId31"/>
    <p:sldId id="282" r:id="rId32"/>
    <p:sldId id="384" r:id="rId33"/>
    <p:sldId id="349" r:id="rId34"/>
    <p:sldId id="351" r:id="rId35"/>
    <p:sldId id="353" r:id="rId36"/>
    <p:sldId id="354" r:id="rId37"/>
    <p:sldId id="409" r:id="rId38"/>
    <p:sldId id="355" r:id="rId39"/>
    <p:sldId id="356" r:id="rId40"/>
    <p:sldId id="357" r:id="rId41"/>
    <p:sldId id="358" r:id="rId42"/>
    <p:sldId id="381" r:id="rId43"/>
    <p:sldId id="375" r:id="rId44"/>
    <p:sldId id="376" r:id="rId45"/>
    <p:sldId id="377" r:id="rId46"/>
    <p:sldId id="385" r:id="rId47"/>
    <p:sldId id="413" r:id="rId48"/>
    <p:sldId id="414" r:id="rId49"/>
    <p:sldId id="415" r:id="rId50"/>
    <p:sldId id="416" r:id="rId51"/>
    <p:sldId id="417" r:id="rId52"/>
    <p:sldId id="418" r:id="rId53"/>
    <p:sldId id="419" r:id="rId54"/>
    <p:sldId id="420" r:id="rId55"/>
    <p:sldId id="421" r:id="rId56"/>
    <p:sldId id="422" r:id="rId57"/>
    <p:sldId id="423" r:id="rId58"/>
    <p:sldId id="424" r:id="rId59"/>
    <p:sldId id="425" r:id="rId60"/>
    <p:sldId id="426" r:id="rId61"/>
    <p:sldId id="427" r:id="rId62"/>
    <p:sldId id="428" r:id="rId63"/>
    <p:sldId id="283" r:id="rId6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04D"/>
    <a:srgbClr val="0066CC"/>
    <a:srgbClr val="FF5A00"/>
    <a:srgbClr val="FFE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8415" autoAdjust="0"/>
    <p:restoredTop sz="71576" autoAdjust="0"/>
  </p:normalViewPr>
  <p:slideViewPr>
    <p:cSldViewPr>
      <p:cViewPr>
        <p:scale>
          <a:sx n="110" d="100"/>
          <a:sy n="110" d="100"/>
        </p:scale>
        <p:origin x="342" y="-1386"/>
      </p:cViewPr>
      <p:guideLst>
        <p:guide orient="horz" pos="2160"/>
        <p:guide pos="2880"/>
      </p:guideLst>
    </p:cSldViewPr>
  </p:slideViewPr>
  <p:outlineViewPr>
    <p:cViewPr>
      <p:scale>
        <a:sx n="33" d="100"/>
        <a:sy n="33" d="100"/>
      </p:scale>
      <p:origin x="0" y="-10638"/>
    </p:cViewPr>
  </p:outlineViewPr>
  <p:notesTextViewPr>
    <p:cViewPr>
      <p:scale>
        <a:sx n="100" d="100"/>
        <a:sy n="100" d="100"/>
      </p:scale>
      <p:origin x="0" y="0"/>
    </p:cViewPr>
  </p:notesTextViewPr>
  <p:notesViewPr>
    <p:cSldViewPr>
      <p:cViewPr varScale="1">
        <p:scale>
          <a:sx n="80" d="100"/>
          <a:sy n="80" d="100"/>
        </p:scale>
        <p:origin x="3036"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jason.siwula\Desktop\HSIP%20Spending%20Plan.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Documents%20and%20Settings\jason.siwula\Desktop\HSIP%20Spending%20Pla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hart>
    <c:title>
      <c:tx>
        <c:rich>
          <a:bodyPr/>
          <a:lstStyle/>
          <a:p>
            <a:pPr>
              <a:defRPr/>
            </a:pPr>
            <a:r>
              <a:rPr lang="en-US" dirty="0"/>
              <a:t>KY Fatalities 2000-2005</a:t>
            </a:r>
          </a:p>
        </c:rich>
      </c:tx>
      <c:layout/>
      <c:overlay val="0"/>
    </c:title>
    <c:autoTitleDeleted val="0"/>
    <c:plotArea>
      <c:layout/>
      <c:barChart>
        <c:barDir val="col"/>
        <c:grouping val="clustered"/>
        <c:varyColors val="0"/>
        <c:ser>
          <c:idx val="1"/>
          <c:order val="0"/>
          <c:spPr>
            <a:solidFill>
              <a:schemeClr val="accent6"/>
            </a:solidFill>
          </c:spPr>
          <c:invertIfNegative val="0"/>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Sheet5!$A$2:$F$2</c:f>
              <c:numCache>
                <c:formatCode>General</c:formatCode>
                <c:ptCount val="6"/>
                <c:pt idx="0">
                  <c:v>2000</c:v>
                </c:pt>
                <c:pt idx="1">
                  <c:v>2001</c:v>
                </c:pt>
                <c:pt idx="2">
                  <c:v>2002</c:v>
                </c:pt>
                <c:pt idx="3">
                  <c:v>2003</c:v>
                </c:pt>
                <c:pt idx="4">
                  <c:v>2004</c:v>
                </c:pt>
                <c:pt idx="5">
                  <c:v>2005</c:v>
                </c:pt>
              </c:numCache>
            </c:numRef>
          </c:cat>
          <c:val>
            <c:numRef>
              <c:f>Sheet5!$A$3:$F$3</c:f>
              <c:numCache>
                <c:formatCode>General</c:formatCode>
                <c:ptCount val="6"/>
                <c:pt idx="0">
                  <c:v>823</c:v>
                </c:pt>
                <c:pt idx="1">
                  <c:v>843</c:v>
                </c:pt>
                <c:pt idx="2">
                  <c:v>915</c:v>
                </c:pt>
                <c:pt idx="3">
                  <c:v>928</c:v>
                </c:pt>
                <c:pt idx="4">
                  <c:v>964</c:v>
                </c:pt>
                <c:pt idx="5">
                  <c:v>985</c:v>
                </c:pt>
              </c:numCache>
            </c:numRef>
          </c:val>
        </c:ser>
        <c:dLbls>
          <c:showLegendKey val="0"/>
          <c:showVal val="0"/>
          <c:showCatName val="0"/>
          <c:showSerName val="0"/>
          <c:showPercent val="0"/>
          <c:showBubbleSize val="0"/>
        </c:dLbls>
        <c:gapWidth val="75"/>
        <c:axId val="151247944"/>
        <c:axId val="151249904"/>
      </c:barChart>
      <c:catAx>
        <c:axId val="151247944"/>
        <c:scaling>
          <c:orientation val="minMax"/>
        </c:scaling>
        <c:delete val="0"/>
        <c:axPos val="b"/>
        <c:title>
          <c:tx>
            <c:rich>
              <a:bodyPr/>
              <a:lstStyle/>
              <a:p>
                <a:pPr>
                  <a:defRPr/>
                </a:pPr>
                <a:r>
                  <a:rPr lang="en-US" dirty="0"/>
                  <a:t>Year</a:t>
                </a:r>
              </a:p>
            </c:rich>
          </c:tx>
          <c:layout/>
          <c:overlay val="0"/>
        </c:title>
        <c:numFmt formatCode="General" sourceLinked="1"/>
        <c:majorTickMark val="none"/>
        <c:minorTickMark val="none"/>
        <c:tickLblPos val="nextTo"/>
        <c:crossAx val="151249904"/>
        <c:crosses val="autoZero"/>
        <c:auto val="1"/>
        <c:lblAlgn val="ctr"/>
        <c:lblOffset val="100"/>
        <c:noMultiLvlLbl val="0"/>
      </c:catAx>
      <c:valAx>
        <c:axId val="151249904"/>
        <c:scaling>
          <c:orientation val="minMax"/>
          <c:max val="1050"/>
          <c:min val="0"/>
        </c:scaling>
        <c:delete val="0"/>
        <c:axPos val="l"/>
        <c:majorGridlines/>
        <c:title>
          <c:tx>
            <c:rich>
              <a:bodyPr/>
              <a:lstStyle/>
              <a:p>
                <a:pPr>
                  <a:defRPr/>
                </a:pPr>
                <a:r>
                  <a:rPr lang="en-US" dirty="0"/>
                  <a:t>Fatalities</a:t>
                </a:r>
              </a:p>
            </c:rich>
          </c:tx>
          <c:layout/>
          <c:overlay val="0"/>
        </c:title>
        <c:numFmt formatCode="General" sourceLinked="1"/>
        <c:majorTickMark val="out"/>
        <c:minorTickMark val="none"/>
        <c:tickLblPos val="nextTo"/>
        <c:crossAx val="151247944"/>
        <c:crosses val="autoZero"/>
        <c:crossBetween val="between"/>
        <c:majorUnit val="200"/>
        <c:minorUnit val="1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hart>
    <c:title>
      <c:tx>
        <c:rich>
          <a:bodyPr/>
          <a:lstStyle/>
          <a:p>
            <a:pPr>
              <a:defRPr/>
            </a:pPr>
            <a:r>
              <a:rPr lang="en-US" dirty="0"/>
              <a:t>KY Fatalities 2005-2014</a:t>
            </a:r>
          </a:p>
        </c:rich>
      </c:tx>
      <c:layout/>
      <c:overlay val="0"/>
    </c:title>
    <c:autoTitleDeleted val="0"/>
    <c:plotArea>
      <c:layout/>
      <c:barChart>
        <c:barDir val="col"/>
        <c:grouping val="clustered"/>
        <c:varyColors val="0"/>
        <c:ser>
          <c:idx val="0"/>
          <c:order val="0"/>
          <c:invertIfNegative val="0"/>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Sheet4!$D$3:$M$3</c:f>
              <c:numCache>
                <c:formatCode>General</c:formatCode>
                <c:ptCount val="10"/>
                <c:pt idx="0">
                  <c:v>2005</c:v>
                </c:pt>
                <c:pt idx="1">
                  <c:v>2006</c:v>
                </c:pt>
                <c:pt idx="2">
                  <c:v>2007</c:v>
                </c:pt>
                <c:pt idx="3">
                  <c:v>2008</c:v>
                </c:pt>
                <c:pt idx="4">
                  <c:v>2009</c:v>
                </c:pt>
                <c:pt idx="5">
                  <c:v>2010</c:v>
                </c:pt>
                <c:pt idx="6">
                  <c:v>2011</c:v>
                </c:pt>
                <c:pt idx="7">
                  <c:v>2012</c:v>
                </c:pt>
                <c:pt idx="8">
                  <c:v>2013</c:v>
                </c:pt>
                <c:pt idx="9">
                  <c:v>2014</c:v>
                </c:pt>
              </c:numCache>
            </c:numRef>
          </c:cat>
          <c:val>
            <c:numRef>
              <c:f>Sheet4!$D$4:$M$4</c:f>
              <c:numCache>
                <c:formatCode>General</c:formatCode>
                <c:ptCount val="10"/>
                <c:pt idx="0">
                  <c:v>985</c:v>
                </c:pt>
                <c:pt idx="1">
                  <c:v>913</c:v>
                </c:pt>
                <c:pt idx="2">
                  <c:v>864</c:v>
                </c:pt>
                <c:pt idx="3">
                  <c:v>826</c:v>
                </c:pt>
                <c:pt idx="4">
                  <c:v>791</c:v>
                </c:pt>
                <c:pt idx="5">
                  <c:v>756</c:v>
                </c:pt>
                <c:pt idx="6">
                  <c:v>721</c:v>
                </c:pt>
                <c:pt idx="7">
                  <c:v>746</c:v>
                </c:pt>
                <c:pt idx="8">
                  <c:v>638</c:v>
                </c:pt>
                <c:pt idx="9">
                  <c:v>672</c:v>
                </c:pt>
              </c:numCache>
            </c:numRef>
          </c:val>
        </c:ser>
        <c:dLbls>
          <c:showLegendKey val="0"/>
          <c:showVal val="0"/>
          <c:showCatName val="0"/>
          <c:showSerName val="0"/>
          <c:showPercent val="0"/>
          <c:showBubbleSize val="0"/>
        </c:dLbls>
        <c:gapWidth val="75"/>
        <c:axId val="186510200"/>
        <c:axId val="186510592"/>
      </c:barChart>
      <c:catAx>
        <c:axId val="186510200"/>
        <c:scaling>
          <c:orientation val="minMax"/>
        </c:scaling>
        <c:delete val="0"/>
        <c:axPos val="b"/>
        <c:title>
          <c:tx>
            <c:rich>
              <a:bodyPr/>
              <a:lstStyle/>
              <a:p>
                <a:pPr>
                  <a:defRPr/>
                </a:pPr>
                <a:r>
                  <a:rPr lang="en-US" dirty="0"/>
                  <a:t>Year</a:t>
                </a:r>
              </a:p>
            </c:rich>
          </c:tx>
          <c:layout>
            <c:manualLayout>
              <c:xMode val="edge"/>
              <c:yMode val="edge"/>
              <c:x val="0.52011278002014338"/>
              <c:y val="0.92453645733307765"/>
            </c:manualLayout>
          </c:layout>
          <c:overlay val="0"/>
        </c:title>
        <c:numFmt formatCode="General" sourceLinked="1"/>
        <c:majorTickMark val="none"/>
        <c:minorTickMark val="none"/>
        <c:tickLblPos val="nextTo"/>
        <c:crossAx val="186510592"/>
        <c:crosses val="autoZero"/>
        <c:auto val="1"/>
        <c:lblAlgn val="ctr"/>
        <c:lblOffset val="50"/>
        <c:noMultiLvlLbl val="0"/>
      </c:catAx>
      <c:valAx>
        <c:axId val="186510592"/>
        <c:scaling>
          <c:orientation val="minMax"/>
          <c:max val="1050"/>
          <c:min val="0"/>
        </c:scaling>
        <c:delete val="0"/>
        <c:axPos val="l"/>
        <c:majorGridlines/>
        <c:title>
          <c:tx>
            <c:rich>
              <a:bodyPr/>
              <a:lstStyle/>
              <a:p>
                <a:pPr>
                  <a:defRPr/>
                </a:pPr>
                <a:r>
                  <a:rPr lang="en-US" dirty="0"/>
                  <a:t>Fatalities</a:t>
                </a:r>
              </a:p>
            </c:rich>
          </c:tx>
          <c:layout/>
          <c:overlay val="0"/>
        </c:title>
        <c:numFmt formatCode="General" sourceLinked="1"/>
        <c:majorTickMark val="out"/>
        <c:minorTickMark val="none"/>
        <c:tickLblPos val="nextTo"/>
        <c:crossAx val="186510200"/>
        <c:crosses val="autoZero"/>
        <c:crossBetween val="between"/>
        <c:majorUnit val="200"/>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2400">
                <a:solidFill>
                  <a:srgbClr val="0066CC"/>
                </a:solidFill>
              </a:defRPr>
            </a:pPr>
            <a:r>
              <a:rPr lang="en-US" sz="2400" b="1" u="sng" dirty="0">
                <a:solidFill>
                  <a:srgbClr val="0066CC"/>
                </a:solidFill>
              </a:rPr>
              <a:t>HSIP Investment</a:t>
            </a:r>
            <a:r>
              <a:rPr lang="en-US" sz="2400" b="1" u="sng" baseline="0" dirty="0">
                <a:solidFill>
                  <a:srgbClr val="0066CC"/>
                </a:solidFill>
              </a:rPr>
              <a:t> Overview</a:t>
            </a:r>
            <a:endParaRPr lang="en-US" sz="2400" b="1" u="sng" dirty="0">
              <a:solidFill>
                <a:srgbClr val="0066CC"/>
              </a:solidFill>
            </a:endParaRPr>
          </a:p>
        </c:rich>
      </c:tx>
      <c:layout/>
      <c:overlay val="0"/>
    </c:title>
    <c:autoTitleDeleted val="0"/>
    <c:plotArea>
      <c:layout/>
      <c:pieChart>
        <c:varyColors val="1"/>
        <c:ser>
          <c:idx val="0"/>
          <c:order val="0"/>
          <c:dLbls>
            <c:dLbl>
              <c:idx val="0"/>
              <c:layout>
                <c:manualLayout>
                  <c:x val="-0.24333088363954505"/>
                  <c:y val="-0.18916882781929562"/>
                </c:manualLayout>
              </c:layout>
              <c:tx>
                <c:rich>
                  <a:bodyPr/>
                  <a:lstStyle/>
                  <a:p>
                    <a:pPr>
                      <a:defRPr sz="1400" b="1">
                        <a:solidFill>
                          <a:schemeClr val="tx1"/>
                        </a:solidFill>
                      </a:defRPr>
                    </a:pPr>
                    <a:r>
                      <a:rPr lang="en-US" dirty="0">
                        <a:solidFill>
                          <a:schemeClr val="tx1"/>
                        </a:solidFill>
                      </a:rPr>
                      <a:t>Roadway </a:t>
                    </a:r>
                    <a:r>
                      <a:rPr lang="en-US" dirty="0" smtClean="0">
                        <a:solidFill>
                          <a:schemeClr val="tx1"/>
                        </a:solidFill>
                      </a:rPr>
                      <a:t>Departure</a:t>
                    </a:r>
                  </a:p>
                  <a:p>
                    <a:pPr>
                      <a:defRPr sz="1400" b="1">
                        <a:solidFill>
                          <a:schemeClr val="tx1"/>
                        </a:solidFill>
                      </a:defRPr>
                    </a:pPr>
                    <a:r>
                      <a:rPr lang="en-US" dirty="0" smtClean="0">
                        <a:solidFill>
                          <a:schemeClr val="tx1"/>
                        </a:solidFill>
                      </a:rPr>
                      <a:t>Initiatives</a:t>
                    </a:r>
                    <a:r>
                      <a:rPr lang="en-US" dirty="0">
                        <a:solidFill>
                          <a:schemeClr val="tx1"/>
                        </a:solidFill>
                      </a:rPr>
                      <a:t>
$25,421,083 
66%</a:t>
                    </a:r>
                  </a:p>
                </c:rich>
              </c:tx>
              <c:spPr>
                <a:solidFill>
                  <a:srgbClr val="FFFF00"/>
                </a:solidFill>
              </c:spPr>
              <c:showLegendKey val="0"/>
              <c:showVal val="1"/>
              <c:showCatName val="1"/>
              <c:showSerName val="0"/>
              <c:showPercent val="1"/>
              <c:showBubbleSize val="0"/>
              <c:separator>
</c:separator>
              <c:extLst>
                <c:ext xmlns:c15="http://schemas.microsoft.com/office/drawing/2012/chart" uri="{CE6537A1-D6FC-4f65-9D91-7224C49458BB}">
                  <c15:layout/>
                </c:ext>
              </c:extLst>
            </c:dLbl>
            <c:dLbl>
              <c:idx val="1"/>
              <c:layout>
                <c:manualLayout>
                  <c:x val="0.19962292213473315"/>
                  <c:y val="-8.7095505804653042E-3"/>
                </c:manualLayout>
              </c:layout>
              <c:tx>
                <c:rich>
                  <a:bodyPr/>
                  <a:lstStyle/>
                  <a:p>
                    <a:r>
                      <a:rPr lang="en-US" sz="1400" dirty="0" smtClean="0">
                        <a:solidFill>
                          <a:schemeClr val="tx1"/>
                        </a:solidFill>
                      </a:rPr>
                      <a:t>I</a:t>
                    </a:r>
                    <a:r>
                      <a:rPr lang="en-US" dirty="0" smtClean="0"/>
                      <a:t>ntersection</a:t>
                    </a:r>
                  </a:p>
                  <a:p>
                    <a:r>
                      <a:rPr lang="en-US" dirty="0" smtClean="0"/>
                      <a:t>Initiatives</a:t>
                    </a:r>
                    <a:r>
                      <a:rPr lang="en-US" dirty="0"/>
                      <a:t>
$6,500,000 
17%</a:t>
                    </a:r>
                  </a:p>
                </c:rich>
              </c:tx>
              <c:showLegendKey val="0"/>
              <c:showVal val="1"/>
              <c:showCatName val="1"/>
              <c:showSerName val="0"/>
              <c:showPercent val="1"/>
              <c:showBubbleSize val="0"/>
              <c:separator>
</c:separator>
              <c:extLst>
                <c:ext xmlns:c15="http://schemas.microsoft.com/office/drawing/2012/chart" uri="{CE6537A1-D6FC-4f65-9D91-7224C49458BB}">
                  <c15:layout/>
                </c:ext>
              </c:extLst>
            </c:dLbl>
            <c:dLbl>
              <c:idx val="2"/>
              <c:layout>
                <c:manualLayout>
                  <c:x val="0.14942257217847771"/>
                  <c:y val="0.20756875471722025"/>
                </c:manualLayout>
              </c:layout>
              <c:tx>
                <c:rich>
                  <a:bodyPr/>
                  <a:lstStyle/>
                  <a:p>
                    <a:r>
                      <a:rPr lang="en-US" sz="1400" dirty="0">
                        <a:solidFill>
                          <a:schemeClr val="tx1"/>
                        </a:solidFill>
                      </a:rPr>
                      <a:t>O</a:t>
                    </a:r>
                    <a:r>
                      <a:rPr lang="en-US" dirty="0"/>
                      <a:t>ther </a:t>
                    </a:r>
                    <a:r>
                      <a:rPr lang="en-US" dirty="0" smtClean="0"/>
                      <a:t>Initiatives</a:t>
                    </a:r>
                    <a:r>
                      <a:rPr lang="en-US" dirty="0"/>
                      <a:t>
$6,500,000 
17%</a:t>
                    </a:r>
                  </a:p>
                </c:rich>
              </c:tx>
              <c:showLegendKey val="0"/>
              <c:showVal val="1"/>
              <c:showCatName val="1"/>
              <c:showSerName val="0"/>
              <c:showPercent val="1"/>
              <c:showBubbleSize val="0"/>
              <c:separator>
</c:separator>
              <c:extLst>
                <c:ext xmlns:c15="http://schemas.microsoft.com/office/drawing/2012/chart" uri="{CE6537A1-D6FC-4f65-9D91-7224C49458BB}">
                  <c15:layout/>
                </c:ext>
              </c:extLst>
            </c:dLbl>
            <c:spPr>
              <a:noFill/>
              <a:ln>
                <a:noFill/>
              </a:ln>
              <a:effectLst/>
            </c:spPr>
            <c:txPr>
              <a:bodyPr/>
              <a:lstStyle/>
              <a:p>
                <a:pPr>
                  <a:defRPr sz="1400" b="1">
                    <a:solidFill>
                      <a:schemeClr val="tx1"/>
                    </a:solidFill>
                  </a:defRPr>
                </a:pPr>
                <a:endParaRPr lang="en-US"/>
              </a:p>
            </c:txPr>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Overview!$B$9:$B$11</c:f>
              <c:strCache>
                <c:ptCount val="3"/>
                <c:pt idx="0">
                  <c:v>Roadway Departure</c:v>
                </c:pt>
                <c:pt idx="1">
                  <c:v>Intersections</c:v>
                </c:pt>
                <c:pt idx="2">
                  <c:v>Other Initiatives</c:v>
                </c:pt>
              </c:strCache>
            </c:strRef>
          </c:cat>
          <c:val>
            <c:numRef>
              <c:f>Overview!$C$9:$C$11</c:f>
              <c:numCache>
                <c:formatCode>"$"#,##0_);[Red]\("$"#,##0\)</c:formatCode>
                <c:ptCount val="3"/>
                <c:pt idx="0">
                  <c:v>25421083</c:v>
                </c:pt>
                <c:pt idx="1">
                  <c:v>6500000</c:v>
                </c:pt>
                <c:pt idx="2">
                  <c:v>6500000</c:v>
                </c:pt>
              </c:numCache>
            </c:numRef>
          </c:val>
        </c:ser>
        <c:dLbls>
          <c:showLegendKey val="0"/>
          <c:showVal val="1"/>
          <c:showCatName val="1"/>
          <c:showSerName val="0"/>
          <c:showPercent val="0"/>
          <c:showBubbleSize val="0"/>
          <c:showLeaderLines val="0"/>
        </c:dLbls>
        <c:firstSliceAng val="0"/>
      </c:pieChart>
    </c:plotArea>
    <c:plotVisOnly val="1"/>
    <c:dispBlanksAs val="zero"/>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022699037620306"/>
          <c:y val="0.28170918599210282"/>
          <c:w val="0.70934930008748964"/>
          <c:h val="0.6823398645396066"/>
        </c:manualLayout>
      </c:layout>
      <c:pieChart>
        <c:varyColors val="1"/>
        <c:ser>
          <c:idx val="0"/>
          <c:order val="0"/>
          <c:dLbls>
            <c:dLbl>
              <c:idx val="0"/>
              <c:layout>
                <c:manualLayout>
                  <c:x val="5.0542541557305379E-2"/>
                  <c:y val="1.3017122859642545E-3"/>
                </c:manualLayout>
              </c:layout>
              <c:showLegendKey val="0"/>
              <c:showVal val="1"/>
              <c:showCatName val="1"/>
              <c:showSerName val="0"/>
              <c:showPercent val="1"/>
              <c:showBubbleSize val="0"/>
              <c:separator>
</c:separator>
              <c:extLst>
                <c:ext xmlns:c15="http://schemas.microsoft.com/office/drawing/2012/chart" uri="{CE6537A1-D6FC-4f65-9D91-7224C49458BB}">
                  <c15:layout/>
                </c:ext>
              </c:extLst>
            </c:dLbl>
            <c:dLbl>
              <c:idx val="1"/>
              <c:layout>
                <c:manualLayout>
                  <c:x val="5.7860017497812825E-2"/>
                  <c:y val="-4.1422947131608597E-3"/>
                </c:manualLayout>
              </c:layout>
              <c:showLegendKey val="0"/>
              <c:showVal val="1"/>
              <c:showCatName val="1"/>
              <c:showSerName val="0"/>
              <c:showPercent val="1"/>
              <c:showBubbleSize val="0"/>
              <c:separator>
</c:separator>
              <c:extLst>
                <c:ext xmlns:c15="http://schemas.microsoft.com/office/drawing/2012/chart" uri="{CE6537A1-D6FC-4f65-9D91-7224C49458BB}">
                  <c15:layout/>
                </c:ext>
              </c:extLst>
            </c:dLbl>
            <c:dLbl>
              <c:idx val="2"/>
              <c:layout>
                <c:manualLayout>
                  <c:x val="4.1603674540682423E-2"/>
                  <c:y val="2.0510404949381288E-2"/>
                </c:manualLayout>
              </c:layout>
              <c:tx>
                <c:rich>
                  <a:bodyPr/>
                  <a:lstStyle/>
                  <a:p>
                    <a:r>
                      <a:rPr lang="en-US" sz="1400" b="1" dirty="0" smtClean="0"/>
                      <a:t>N</a:t>
                    </a:r>
                    <a:r>
                      <a:rPr lang="en-US" dirty="0" smtClean="0"/>
                      <a:t>ew G/R </a:t>
                    </a:r>
                    <a:r>
                      <a:rPr lang="en-US" dirty="0"/>
                      <a:t>Matching Funds
$721,083 
3%</a:t>
                    </a:r>
                  </a:p>
                </c:rich>
              </c:tx>
              <c:showLegendKey val="0"/>
              <c:showVal val="1"/>
              <c:showCatName val="1"/>
              <c:showSerName val="0"/>
              <c:showPercent val="1"/>
              <c:showBubbleSize val="0"/>
              <c:separator>
</c:separator>
              <c:extLst>
                <c:ext xmlns:c15="http://schemas.microsoft.com/office/drawing/2012/chart" uri="{CE6537A1-D6FC-4f65-9D91-7224C49458BB}">
                  <c15:layout/>
                </c:ext>
              </c:extLst>
            </c:dLbl>
            <c:dLbl>
              <c:idx val="3"/>
              <c:layout>
                <c:manualLayout>
                  <c:x val="5.4774387576552896E-2"/>
                  <c:y val="0.11284245719285083"/>
                </c:manualLayout>
              </c:layout>
              <c:tx>
                <c:rich>
                  <a:bodyPr/>
                  <a:lstStyle/>
                  <a:p>
                    <a:r>
                      <a:rPr lang="en-US" sz="1400" b="1" dirty="0" smtClean="0"/>
                      <a:t>N</a:t>
                    </a:r>
                    <a:r>
                      <a:rPr lang="en-US" dirty="0" smtClean="0"/>
                      <a:t>HS </a:t>
                    </a:r>
                    <a:r>
                      <a:rPr lang="en-US" dirty="0"/>
                      <a:t>G/R </a:t>
                    </a:r>
                    <a:r>
                      <a:rPr lang="en-US" dirty="0" smtClean="0"/>
                      <a:t>End Treatments</a:t>
                    </a:r>
                  </a:p>
                  <a:p>
                    <a:r>
                      <a:rPr lang="en-US" dirty="0" smtClean="0"/>
                      <a:t>$750,000 </a:t>
                    </a:r>
                    <a:r>
                      <a:rPr lang="en-US" dirty="0"/>
                      <a:t>
3%</a:t>
                    </a:r>
                  </a:p>
                </c:rich>
              </c:tx>
              <c:showLegendKey val="0"/>
              <c:showVal val="1"/>
              <c:showCatName val="1"/>
              <c:showSerName val="0"/>
              <c:showPercent val="1"/>
              <c:showBubbleSize val="0"/>
              <c:separator>
</c:separator>
              <c:extLst>
                <c:ext xmlns:c15="http://schemas.microsoft.com/office/drawing/2012/chart" uri="{CE6537A1-D6FC-4f65-9D91-7224C49458BB}">
                  <c15:layout/>
                </c:ext>
              </c:extLst>
            </c:dLbl>
            <c:dLbl>
              <c:idx val="4"/>
              <c:layout>
                <c:manualLayout>
                  <c:x val="2.4331802274715805E-2"/>
                  <c:y val="-0.18087439070116304"/>
                </c:manualLayout>
              </c:layout>
              <c:spPr>
                <a:solidFill>
                  <a:srgbClr val="FFFF00"/>
                </a:solidFill>
              </c:spPr>
              <c:txPr>
                <a:bodyPr/>
                <a:lstStyle/>
                <a:p>
                  <a:pPr>
                    <a:defRPr sz="1400" b="1">
                      <a:solidFill>
                        <a:schemeClr val="tx1"/>
                      </a:solidFill>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ext>
              </c:extLst>
            </c:dLbl>
            <c:dLbl>
              <c:idx val="5"/>
              <c:layout>
                <c:manualLayout>
                  <c:x val="0.10274999999999998"/>
                  <c:y val="0.15692519685039505"/>
                </c:manualLayout>
              </c:layout>
              <c:tx>
                <c:rich>
                  <a:bodyPr/>
                  <a:lstStyle/>
                  <a:p>
                    <a:r>
                      <a:rPr lang="en-US" sz="1400" b="1" dirty="0" smtClean="0"/>
                      <a:t>S</a:t>
                    </a:r>
                    <a:r>
                      <a:rPr lang="en-US" dirty="0" smtClean="0"/>
                      <a:t>igning</a:t>
                    </a:r>
                    <a:endParaRPr lang="en-US" baseline="0" dirty="0" smtClean="0"/>
                  </a:p>
                  <a:p>
                    <a:r>
                      <a:rPr lang="en-US" dirty="0" smtClean="0"/>
                      <a:t>$5,000,000 </a:t>
                    </a:r>
                    <a:r>
                      <a:rPr lang="en-US" dirty="0"/>
                      <a:t>
19%</a:t>
                    </a:r>
                  </a:p>
                </c:rich>
              </c:tx>
              <c:showLegendKey val="0"/>
              <c:showVal val="1"/>
              <c:showCatName val="1"/>
              <c:showSerName val="0"/>
              <c:showPercent val="1"/>
              <c:showBubbleSize val="0"/>
              <c:separator>
</c:separator>
              <c:extLst>
                <c:ext xmlns:c15="http://schemas.microsoft.com/office/drawing/2012/chart" uri="{CE6537A1-D6FC-4f65-9D91-7224C49458BB}">
                  <c15:layout/>
                </c:ext>
              </c:extLst>
            </c:dLbl>
            <c:dLbl>
              <c:idx val="6"/>
              <c:layout>
                <c:manualLayout>
                  <c:x val="-8.4298993875765532E-2"/>
                  <c:y val="1.8356767904012E-2"/>
                </c:manualLayout>
              </c:layout>
              <c:showLegendKey val="0"/>
              <c:showVal val="1"/>
              <c:showCatName val="1"/>
              <c:showSerName val="0"/>
              <c:showPercent val="1"/>
              <c:showBubbleSize val="0"/>
              <c:separator>
</c:separator>
              <c:extLst>
                <c:ext xmlns:c15="http://schemas.microsoft.com/office/drawing/2012/chart" uri="{CE6537A1-D6FC-4f65-9D91-7224C49458BB}">
                  <c15:layout/>
                </c:ext>
              </c:extLst>
            </c:dLbl>
            <c:dLbl>
              <c:idx val="7"/>
              <c:layout>
                <c:manualLayout>
                  <c:x val="2.3888232720910209E-2"/>
                  <c:y val="-8.9949959772572981E-3"/>
                </c:manualLayout>
              </c:layout>
              <c:showLegendKey val="0"/>
              <c:showVal val="1"/>
              <c:showCatName val="1"/>
              <c:showSerName val="0"/>
              <c:showPercent val="1"/>
              <c:showBubbleSize val="0"/>
              <c:separator>
</c:separator>
              <c:extLst>
                <c:ext xmlns:c15="http://schemas.microsoft.com/office/drawing/2012/chart" uri="{CE6537A1-D6FC-4f65-9D91-7224C49458BB}"/>
              </c:extLst>
            </c:dLbl>
            <c:spPr>
              <a:noFill/>
              <a:ln>
                <a:noFill/>
              </a:ln>
              <a:effectLst/>
            </c:spPr>
            <c:txPr>
              <a:bodyPr/>
              <a:lstStyle/>
              <a:p>
                <a:pPr>
                  <a:defRPr sz="1400" b="1"/>
                </a:pPr>
                <a:endParaRPr lang="en-US"/>
              </a:p>
            </c:txPr>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'Roadway Departure'!$A$3:$A$10</c:f>
              <c:strCache>
                <c:ptCount val="7"/>
                <c:pt idx="0">
                  <c:v>Cable Barrier</c:v>
                </c:pt>
                <c:pt idx="1">
                  <c:v>High Friction Surface</c:v>
                </c:pt>
                <c:pt idx="2">
                  <c:v>FE06 Matching Funds</c:v>
                </c:pt>
                <c:pt idx="3">
                  <c:v>NHS G/R Ets</c:v>
                </c:pt>
                <c:pt idx="4">
                  <c:v>RD Corridors</c:v>
                </c:pt>
                <c:pt idx="5">
                  <c:v>Signs</c:v>
                </c:pt>
                <c:pt idx="6">
                  <c:v>Markings</c:v>
                </c:pt>
              </c:strCache>
            </c:strRef>
          </c:cat>
          <c:val>
            <c:numRef>
              <c:f>'Roadway Departure'!$B$3:$B$10</c:f>
              <c:numCache>
                <c:formatCode>"$"#,##0_);\("$"#,##0\)</c:formatCode>
                <c:ptCount val="8"/>
                <c:pt idx="0">
                  <c:v>2500000</c:v>
                </c:pt>
                <c:pt idx="1">
                  <c:v>2000000</c:v>
                </c:pt>
                <c:pt idx="2">
                  <c:v>721083</c:v>
                </c:pt>
                <c:pt idx="3">
                  <c:v>750000</c:v>
                </c:pt>
                <c:pt idx="4">
                  <c:v>14000000</c:v>
                </c:pt>
                <c:pt idx="5">
                  <c:v>5000000</c:v>
                </c:pt>
                <c:pt idx="6">
                  <c:v>450000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B959A5-DE78-47FB-87EF-7A948C08E329}" type="doc">
      <dgm:prSet loTypeId="urn:microsoft.com/office/officeart/2005/8/layout/chevron2" loCatId="list" qsTypeId="urn:microsoft.com/office/officeart/2005/8/quickstyle/simple1" qsCatId="simple" csTypeId="urn:microsoft.com/office/officeart/2005/8/colors/accent6_2" csCatId="accent6" phldr="1"/>
      <dgm:spPr/>
      <dgm:t>
        <a:bodyPr/>
        <a:lstStyle/>
        <a:p>
          <a:endParaRPr lang="en-US"/>
        </a:p>
      </dgm:t>
    </dgm:pt>
    <dgm:pt modelId="{EA095939-92FD-4C1B-A9AC-C1446DFDF25B}">
      <dgm:prSet phldrT="[Text]"/>
      <dgm:spPr/>
      <dgm:t>
        <a:bodyPr/>
        <a:lstStyle/>
        <a:p>
          <a:r>
            <a:rPr lang="en-US" dirty="0" smtClean="0">
              <a:solidFill>
                <a:srgbClr val="0066CC"/>
              </a:solidFill>
              <a:latin typeface="+mj-lt"/>
            </a:rPr>
            <a:t>1</a:t>
          </a:r>
          <a:endParaRPr lang="en-US" dirty="0">
            <a:solidFill>
              <a:srgbClr val="0066CC"/>
            </a:solidFill>
            <a:latin typeface="+mj-lt"/>
          </a:endParaRPr>
        </a:p>
      </dgm:t>
    </dgm:pt>
    <dgm:pt modelId="{A9B5751B-DC0E-4A7E-B4E3-E828ACE8F8E2}" type="parTrans" cxnId="{3D26F005-F344-4103-BCDC-1319C9A12EBF}">
      <dgm:prSet/>
      <dgm:spPr/>
      <dgm:t>
        <a:bodyPr/>
        <a:lstStyle/>
        <a:p>
          <a:endParaRPr lang="en-US">
            <a:solidFill>
              <a:srgbClr val="0066CC"/>
            </a:solidFill>
          </a:endParaRPr>
        </a:p>
      </dgm:t>
    </dgm:pt>
    <dgm:pt modelId="{BAF7F9B7-4644-4F32-BCD3-A38834F7B5DC}" type="sibTrans" cxnId="{3D26F005-F344-4103-BCDC-1319C9A12EBF}">
      <dgm:prSet/>
      <dgm:spPr/>
      <dgm:t>
        <a:bodyPr/>
        <a:lstStyle/>
        <a:p>
          <a:endParaRPr lang="en-US">
            <a:solidFill>
              <a:srgbClr val="0066CC"/>
            </a:solidFill>
          </a:endParaRPr>
        </a:p>
      </dgm:t>
    </dgm:pt>
    <dgm:pt modelId="{37D846CB-9095-4EE0-9B2B-CB5B2698DFE0}">
      <dgm:prSet phldrT="[Text]" custT="1"/>
      <dgm:spPr/>
      <dgm:t>
        <a:bodyPr/>
        <a:lstStyle/>
        <a:p>
          <a:r>
            <a:rPr lang="en-US" sz="3600" dirty="0" smtClean="0">
              <a:solidFill>
                <a:srgbClr val="0066CC"/>
              </a:solidFill>
              <a:latin typeface="+mj-lt"/>
            </a:rPr>
            <a:t>Keep Vehicle on Road</a:t>
          </a:r>
          <a:endParaRPr lang="en-US" sz="3600" dirty="0">
            <a:solidFill>
              <a:srgbClr val="0066CC"/>
            </a:solidFill>
            <a:latin typeface="+mj-lt"/>
          </a:endParaRPr>
        </a:p>
      </dgm:t>
    </dgm:pt>
    <dgm:pt modelId="{06AFD2CE-2BB1-47A3-A7CB-45D36838A959}" type="parTrans" cxnId="{E12CACCC-5F9E-46CA-BFB8-484ED935CA48}">
      <dgm:prSet/>
      <dgm:spPr/>
      <dgm:t>
        <a:bodyPr/>
        <a:lstStyle/>
        <a:p>
          <a:endParaRPr lang="en-US">
            <a:solidFill>
              <a:srgbClr val="0066CC"/>
            </a:solidFill>
          </a:endParaRPr>
        </a:p>
      </dgm:t>
    </dgm:pt>
    <dgm:pt modelId="{449CEEA8-BBF7-4049-8009-79B1C0BBB3B7}" type="sibTrans" cxnId="{E12CACCC-5F9E-46CA-BFB8-484ED935CA48}">
      <dgm:prSet/>
      <dgm:spPr/>
      <dgm:t>
        <a:bodyPr/>
        <a:lstStyle/>
        <a:p>
          <a:endParaRPr lang="en-US">
            <a:solidFill>
              <a:srgbClr val="0066CC"/>
            </a:solidFill>
          </a:endParaRPr>
        </a:p>
      </dgm:t>
    </dgm:pt>
    <dgm:pt modelId="{D48DAE02-5552-4684-B776-B37134F8F7A8}">
      <dgm:prSet phldrT="[Text]"/>
      <dgm:spPr/>
      <dgm:t>
        <a:bodyPr/>
        <a:lstStyle/>
        <a:p>
          <a:r>
            <a:rPr lang="en-US" dirty="0" smtClean="0">
              <a:solidFill>
                <a:srgbClr val="0066CC"/>
              </a:solidFill>
              <a:latin typeface="+mj-lt"/>
            </a:rPr>
            <a:t>2</a:t>
          </a:r>
          <a:endParaRPr lang="en-US" dirty="0">
            <a:solidFill>
              <a:srgbClr val="0066CC"/>
            </a:solidFill>
            <a:latin typeface="+mj-lt"/>
          </a:endParaRPr>
        </a:p>
      </dgm:t>
    </dgm:pt>
    <dgm:pt modelId="{C0BB5075-15F6-4966-B5E5-E84467705D42}" type="parTrans" cxnId="{174E7573-5910-4BBC-9642-3BE0BC3E1E9C}">
      <dgm:prSet/>
      <dgm:spPr/>
      <dgm:t>
        <a:bodyPr/>
        <a:lstStyle/>
        <a:p>
          <a:endParaRPr lang="en-US">
            <a:solidFill>
              <a:srgbClr val="0066CC"/>
            </a:solidFill>
          </a:endParaRPr>
        </a:p>
      </dgm:t>
    </dgm:pt>
    <dgm:pt modelId="{FFD8B051-5C8C-42B4-AAB7-B509CD7183B2}" type="sibTrans" cxnId="{174E7573-5910-4BBC-9642-3BE0BC3E1E9C}">
      <dgm:prSet/>
      <dgm:spPr/>
      <dgm:t>
        <a:bodyPr/>
        <a:lstStyle/>
        <a:p>
          <a:endParaRPr lang="en-US">
            <a:solidFill>
              <a:srgbClr val="0066CC"/>
            </a:solidFill>
          </a:endParaRPr>
        </a:p>
      </dgm:t>
    </dgm:pt>
    <dgm:pt modelId="{B726CB52-7144-4283-9AD2-44861CE94D45}">
      <dgm:prSet phldrT="[Text]" custT="1"/>
      <dgm:spPr/>
      <dgm:t>
        <a:bodyPr/>
        <a:lstStyle/>
        <a:p>
          <a:r>
            <a:rPr lang="en-US" sz="3600" dirty="0" smtClean="0">
              <a:solidFill>
                <a:srgbClr val="0066CC"/>
              </a:solidFill>
              <a:latin typeface="+mj-lt"/>
            </a:rPr>
            <a:t>Safe Recovery</a:t>
          </a:r>
          <a:endParaRPr lang="en-US" sz="3600" dirty="0">
            <a:solidFill>
              <a:srgbClr val="0066CC"/>
            </a:solidFill>
            <a:latin typeface="+mj-lt"/>
          </a:endParaRPr>
        </a:p>
      </dgm:t>
    </dgm:pt>
    <dgm:pt modelId="{0C6E7D07-0E40-45C3-BE95-6BFC98F004A3}" type="parTrans" cxnId="{90F8B176-A49D-40EA-AA22-E69EE90724E3}">
      <dgm:prSet/>
      <dgm:spPr/>
      <dgm:t>
        <a:bodyPr/>
        <a:lstStyle/>
        <a:p>
          <a:endParaRPr lang="en-US">
            <a:solidFill>
              <a:srgbClr val="0066CC"/>
            </a:solidFill>
          </a:endParaRPr>
        </a:p>
      </dgm:t>
    </dgm:pt>
    <dgm:pt modelId="{016B8EB4-FDC7-470D-BA9D-59349AD765AA}" type="sibTrans" cxnId="{90F8B176-A49D-40EA-AA22-E69EE90724E3}">
      <dgm:prSet/>
      <dgm:spPr/>
      <dgm:t>
        <a:bodyPr/>
        <a:lstStyle/>
        <a:p>
          <a:endParaRPr lang="en-US">
            <a:solidFill>
              <a:srgbClr val="0066CC"/>
            </a:solidFill>
          </a:endParaRPr>
        </a:p>
      </dgm:t>
    </dgm:pt>
    <dgm:pt modelId="{C1D12E28-35B1-4939-8440-B44EA47E25B0}">
      <dgm:prSet phldrT="[Text]"/>
      <dgm:spPr/>
      <dgm:t>
        <a:bodyPr/>
        <a:lstStyle/>
        <a:p>
          <a:r>
            <a:rPr lang="en-US" dirty="0" smtClean="0">
              <a:solidFill>
                <a:srgbClr val="0066CC"/>
              </a:solidFill>
              <a:latin typeface="+mj-lt"/>
            </a:rPr>
            <a:t>3</a:t>
          </a:r>
          <a:endParaRPr lang="en-US" dirty="0">
            <a:solidFill>
              <a:srgbClr val="0066CC"/>
            </a:solidFill>
            <a:latin typeface="+mj-lt"/>
          </a:endParaRPr>
        </a:p>
      </dgm:t>
    </dgm:pt>
    <dgm:pt modelId="{B0A281CB-EA7C-47BD-BE4D-DA48F77EDE2A}" type="parTrans" cxnId="{72E8BD36-8021-4276-9587-1868BAD034FA}">
      <dgm:prSet/>
      <dgm:spPr/>
      <dgm:t>
        <a:bodyPr/>
        <a:lstStyle/>
        <a:p>
          <a:endParaRPr lang="en-US">
            <a:solidFill>
              <a:srgbClr val="0066CC"/>
            </a:solidFill>
          </a:endParaRPr>
        </a:p>
      </dgm:t>
    </dgm:pt>
    <dgm:pt modelId="{37E8BA25-05EA-432B-A21A-0189A91D5D77}" type="sibTrans" cxnId="{72E8BD36-8021-4276-9587-1868BAD034FA}">
      <dgm:prSet/>
      <dgm:spPr/>
      <dgm:t>
        <a:bodyPr/>
        <a:lstStyle/>
        <a:p>
          <a:endParaRPr lang="en-US">
            <a:solidFill>
              <a:srgbClr val="0066CC"/>
            </a:solidFill>
          </a:endParaRPr>
        </a:p>
      </dgm:t>
    </dgm:pt>
    <dgm:pt modelId="{E148E21D-9B70-481D-A062-0DB246277A2F}">
      <dgm:prSet phldrT="[Text]" custT="1"/>
      <dgm:spPr/>
      <dgm:t>
        <a:bodyPr/>
        <a:lstStyle/>
        <a:p>
          <a:r>
            <a:rPr lang="en-US" sz="3600" dirty="0" smtClean="0">
              <a:solidFill>
                <a:srgbClr val="0066CC"/>
              </a:solidFill>
              <a:latin typeface="+mj-lt"/>
            </a:rPr>
            <a:t>Reduce Severity</a:t>
          </a:r>
          <a:endParaRPr lang="en-US" sz="3600" dirty="0">
            <a:solidFill>
              <a:srgbClr val="0066CC"/>
            </a:solidFill>
            <a:latin typeface="+mj-lt"/>
          </a:endParaRPr>
        </a:p>
      </dgm:t>
    </dgm:pt>
    <dgm:pt modelId="{845F12B8-53EC-4C8A-9251-8D709EF6BCFA}" type="parTrans" cxnId="{2FD192CB-618C-41D9-A070-E370FF429861}">
      <dgm:prSet/>
      <dgm:spPr/>
      <dgm:t>
        <a:bodyPr/>
        <a:lstStyle/>
        <a:p>
          <a:endParaRPr lang="en-US">
            <a:solidFill>
              <a:srgbClr val="0066CC"/>
            </a:solidFill>
          </a:endParaRPr>
        </a:p>
      </dgm:t>
    </dgm:pt>
    <dgm:pt modelId="{F0705843-1FE7-4779-AEF9-00B93125D1C7}" type="sibTrans" cxnId="{2FD192CB-618C-41D9-A070-E370FF429861}">
      <dgm:prSet/>
      <dgm:spPr/>
      <dgm:t>
        <a:bodyPr/>
        <a:lstStyle/>
        <a:p>
          <a:endParaRPr lang="en-US">
            <a:solidFill>
              <a:srgbClr val="0066CC"/>
            </a:solidFill>
          </a:endParaRPr>
        </a:p>
      </dgm:t>
    </dgm:pt>
    <dgm:pt modelId="{19E29FFD-9052-4F04-B4CE-CEC849EF4183}" type="pres">
      <dgm:prSet presAssocID="{E4B959A5-DE78-47FB-87EF-7A948C08E329}" presName="linearFlow" presStyleCnt="0">
        <dgm:presLayoutVars>
          <dgm:dir/>
          <dgm:animLvl val="lvl"/>
          <dgm:resizeHandles val="exact"/>
        </dgm:presLayoutVars>
      </dgm:prSet>
      <dgm:spPr/>
      <dgm:t>
        <a:bodyPr/>
        <a:lstStyle/>
        <a:p>
          <a:endParaRPr lang="en-US"/>
        </a:p>
      </dgm:t>
    </dgm:pt>
    <dgm:pt modelId="{75F61E0B-7B27-4108-BA65-FE6CEA665D55}" type="pres">
      <dgm:prSet presAssocID="{EA095939-92FD-4C1B-A9AC-C1446DFDF25B}" presName="composite" presStyleCnt="0"/>
      <dgm:spPr/>
      <dgm:t>
        <a:bodyPr/>
        <a:lstStyle/>
        <a:p>
          <a:endParaRPr lang="en-US"/>
        </a:p>
      </dgm:t>
    </dgm:pt>
    <dgm:pt modelId="{76BB40F9-46BC-4C2E-8ABE-1B2A61AAC5C6}" type="pres">
      <dgm:prSet presAssocID="{EA095939-92FD-4C1B-A9AC-C1446DFDF25B}" presName="parentText" presStyleLbl="alignNode1" presStyleIdx="0" presStyleCnt="3" custLinFactNeighborY="-90">
        <dgm:presLayoutVars>
          <dgm:chMax val="1"/>
          <dgm:bulletEnabled val="1"/>
        </dgm:presLayoutVars>
      </dgm:prSet>
      <dgm:spPr/>
      <dgm:t>
        <a:bodyPr/>
        <a:lstStyle/>
        <a:p>
          <a:endParaRPr lang="en-US"/>
        </a:p>
      </dgm:t>
    </dgm:pt>
    <dgm:pt modelId="{244EDD0F-1FD3-47A1-8F90-C8A436456480}" type="pres">
      <dgm:prSet presAssocID="{EA095939-92FD-4C1B-A9AC-C1446DFDF25B}" presName="descendantText" presStyleLbl="alignAcc1" presStyleIdx="0" presStyleCnt="3">
        <dgm:presLayoutVars>
          <dgm:bulletEnabled val="1"/>
        </dgm:presLayoutVars>
      </dgm:prSet>
      <dgm:spPr/>
      <dgm:t>
        <a:bodyPr/>
        <a:lstStyle/>
        <a:p>
          <a:endParaRPr lang="en-US"/>
        </a:p>
      </dgm:t>
    </dgm:pt>
    <dgm:pt modelId="{AAB166F0-3020-4BDF-9C31-22BFB536E886}" type="pres">
      <dgm:prSet presAssocID="{BAF7F9B7-4644-4F32-BCD3-A38834F7B5DC}" presName="sp" presStyleCnt="0"/>
      <dgm:spPr/>
      <dgm:t>
        <a:bodyPr/>
        <a:lstStyle/>
        <a:p>
          <a:endParaRPr lang="en-US"/>
        </a:p>
      </dgm:t>
    </dgm:pt>
    <dgm:pt modelId="{716AE1B5-8BAF-4F03-BBD9-027EB476BC16}" type="pres">
      <dgm:prSet presAssocID="{D48DAE02-5552-4684-B776-B37134F8F7A8}" presName="composite" presStyleCnt="0"/>
      <dgm:spPr/>
      <dgm:t>
        <a:bodyPr/>
        <a:lstStyle/>
        <a:p>
          <a:endParaRPr lang="en-US"/>
        </a:p>
      </dgm:t>
    </dgm:pt>
    <dgm:pt modelId="{32F55F52-4B03-4E89-B378-35598C396E22}" type="pres">
      <dgm:prSet presAssocID="{D48DAE02-5552-4684-B776-B37134F8F7A8}" presName="parentText" presStyleLbl="alignNode1" presStyleIdx="1" presStyleCnt="3">
        <dgm:presLayoutVars>
          <dgm:chMax val="1"/>
          <dgm:bulletEnabled val="1"/>
        </dgm:presLayoutVars>
      </dgm:prSet>
      <dgm:spPr/>
      <dgm:t>
        <a:bodyPr/>
        <a:lstStyle/>
        <a:p>
          <a:endParaRPr lang="en-US"/>
        </a:p>
      </dgm:t>
    </dgm:pt>
    <dgm:pt modelId="{BDF1F96A-0CD1-4AF6-8E2F-758B123088E2}" type="pres">
      <dgm:prSet presAssocID="{D48DAE02-5552-4684-B776-B37134F8F7A8}" presName="descendantText" presStyleLbl="alignAcc1" presStyleIdx="1" presStyleCnt="3">
        <dgm:presLayoutVars>
          <dgm:bulletEnabled val="1"/>
        </dgm:presLayoutVars>
      </dgm:prSet>
      <dgm:spPr/>
      <dgm:t>
        <a:bodyPr/>
        <a:lstStyle/>
        <a:p>
          <a:endParaRPr lang="en-US"/>
        </a:p>
      </dgm:t>
    </dgm:pt>
    <dgm:pt modelId="{F0CC25C7-5B58-4E1A-B094-6ECFCE69D3B2}" type="pres">
      <dgm:prSet presAssocID="{FFD8B051-5C8C-42B4-AAB7-B509CD7183B2}" presName="sp" presStyleCnt="0"/>
      <dgm:spPr/>
      <dgm:t>
        <a:bodyPr/>
        <a:lstStyle/>
        <a:p>
          <a:endParaRPr lang="en-US"/>
        </a:p>
      </dgm:t>
    </dgm:pt>
    <dgm:pt modelId="{BCC54020-401C-49C1-885B-881826CEAB50}" type="pres">
      <dgm:prSet presAssocID="{C1D12E28-35B1-4939-8440-B44EA47E25B0}" presName="composite" presStyleCnt="0"/>
      <dgm:spPr/>
      <dgm:t>
        <a:bodyPr/>
        <a:lstStyle/>
        <a:p>
          <a:endParaRPr lang="en-US"/>
        </a:p>
      </dgm:t>
    </dgm:pt>
    <dgm:pt modelId="{806BA33C-22D1-4AB6-B676-080DEB9D4BA2}" type="pres">
      <dgm:prSet presAssocID="{C1D12E28-35B1-4939-8440-B44EA47E25B0}" presName="parentText" presStyleLbl="alignNode1" presStyleIdx="2" presStyleCnt="3">
        <dgm:presLayoutVars>
          <dgm:chMax val="1"/>
          <dgm:bulletEnabled val="1"/>
        </dgm:presLayoutVars>
      </dgm:prSet>
      <dgm:spPr/>
      <dgm:t>
        <a:bodyPr/>
        <a:lstStyle/>
        <a:p>
          <a:endParaRPr lang="en-US"/>
        </a:p>
      </dgm:t>
    </dgm:pt>
    <dgm:pt modelId="{1C834DEF-825B-415D-A4C3-A1983606D3BD}" type="pres">
      <dgm:prSet presAssocID="{C1D12E28-35B1-4939-8440-B44EA47E25B0}" presName="descendantText" presStyleLbl="alignAcc1" presStyleIdx="2" presStyleCnt="3">
        <dgm:presLayoutVars>
          <dgm:bulletEnabled val="1"/>
        </dgm:presLayoutVars>
      </dgm:prSet>
      <dgm:spPr/>
      <dgm:t>
        <a:bodyPr/>
        <a:lstStyle/>
        <a:p>
          <a:endParaRPr lang="en-US"/>
        </a:p>
      </dgm:t>
    </dgm:pt>
  </dgm:ptLst>
  <dgm:cxnLst>
    <dgm:cxn modelId="{2FD192CB-618C-41D9-A070-E370FF429861}" srcId="{C1D12E28-35B1-4939-8440-B44EA47E25B0}" destId="{E148E21D-9B70-481D-A062-0DB246277A2F}" srcOrd="0" destOrd="0" parTransId="{845F12B8-53EC-4C8A-9251-8D709EF6BCFA}" sibTransId="{F0705843-1FE7-4779-AEF9-00B93125D1C7}"/>
    <dgm:cxn modelId="{FB6C673A-C633-4D31-BD93-B4C433EAF8F0}" type="presOf" srcId="{EA095939-92FD-4C1B-A9AC-C1446DFDF25B}" destId="{76BB40F9-46BC-4C2E-8ABE-1B2A61AAC5C6}" srcOrd="0" destOrd="0" presId="urn:microsoft.com/office/officeart/2005/8/layout/chevron2"/>
    <dgm:cxn modelId="{E12CACCC-5F9E-46CA-BFB8-484ED935CA48}" srcId="{EA095939-92FD-4C1B-A9AC-C1446DFDF25B}" destId="{37D846CB-9095-4EE0-9B2B-CB5B2698DFE0}" srcOrd="0" destOrd="0" parTransId="{06AFD2CE-2BB1-47A3-A7CB-45D36838A959}" sibTransId="{449CEEA8-BBF7-4049-8009-79B1C0BBB3B7}"/>
    <dgm:cxn modelId="{663C0CA0-01CF-4987-A3C2-518B2BAE22AD}" type="presOf" srcId="{C1D12E28-35B1-4939-8440-B44EA47E25B0}" destId="{806BA33C-22D1-4AB6-B676-080DEB9D4BA2}" srcOrd="0" destOrd="0" presId="urn:microsoft.com/office/officeart/2005/8/layout/chevron2"/>
    <dgm:cxn modelId="{E13A0EFF-89E4-41ED-A6B6-6912C7A4A8FC}" type="presOf" srcId="{B726CB52-7144-4283-9AD2-44861CE94D45}" destId="{BDF1F96A-0CD1-4AF6-8E2F-758B123088E2}" srcOrd="0" destOrd="0" presId="urn:microsoft.com/office/officeart/2005/8/layout/chevron2"/>
    <dgm:cxn modelId="{3D26F005-F344-4103-BCDC-1319C9A12EBF}" srcId="{E4B959A5-DE78-47FB-87EF-7A948C08E329}" destId="{EA095939-92FD-4C1B-A9AC-C1446DFDF25B}" srcOrd="0" destOrd="0" parTransId="{A9B5751B-DC0E-4A7E-B4E3-E828ACE8F8E2}" sibTransId="{BAF7F9B7-4644-4F32-BCD3-A38834F7B5DC}"/>
    <dgm:cxn modelId="{8FF4A2A3-AA2F-4017-A20B-85B5A2DB0C57}" type="presOf" srcId="{E4B959A5-DE78-47FB-87EF-7A948C08E329}" destId="{19E29FFD-9052-4F04-B4CE-CEC849EF4183}" srcOrd="0" destOrd="0" presId="urn:microsoft.com/office/officeart/2005/8/layout/chevron2"/>
    <dgm:cxn modelId="{90F8B176-A49D-40EA-AA22-E69EE90724E3}" srcId="{D48DAE02-5552-4684-B776-B37134F8F7A8}" destId="{B726CB52-7144-4283-9AD2-44861CE94D45}" srcOrd="0" destOrd="0" parTransId="{0C6E7D07-0E40-45C3-BE95-6BFC98F004A3}" sibTransId="{016B8EB4-FDC7-470D-BA9D-59349AD765AA}"/>
    <dgm:cxn modelId="{72E8BD36-8021-4276-9587-1868BAD034FA}" srcId="{E4B959A5-DE78-47FB-87EF-7A948C08E329}" destId="{C1D12E28-35B1-4939-8440-B44EA47E25B0}" srcOrd="2" destOrd="0" parTransId="{B0A281CB-EA7C-47BD-BE4D-DA48F77EDE2A}" sibTransId="{37E8BA25-05EA-432B-A21A-0189A91D5D77}"/>
    <dgm:cxn modelId="{174E7573-5910-4BBC-9642-3BE0BC3E1E9C}" srcId="{E4B959A5-DE78-47FB-87EF-7A948C08E329}" destId="{D48DAE02-5552-4684-B776-B37134F8F7A8}" srcOrd="1" destOrd="0" parTransId="{C0BB5075-15F6-4966-B5E5-E84467705D42}" sibTransId="{FFD8B051-5C8C-42B4-AAB7-B509CD7183B2}"/>
    <dgm:cxn modelId="{CFE44E59-D6BE-435F-8F1D-C0A190311CDE}" type="presOf" srcId="{E148E21D-9B70-481D-A062-0DB246277A2F}" destId="{1C834DEF-825B-415D-A4C3-A1983606D3BD}" srcOrd="0" destOrd="0" presId="urn:microsoft.com/office/officeart/2005/8/layout/chevron2"/>
    <dgm:cxn modelId="{3CCAAEF5-8A9E-451E-8442-1331110CC16D}" type="presOf" srcId="{D48DAE02-5552-4684-B776-B37134F8F7A8}" destId="{32F55F52-4B03-4E89-B378-35598C396E22}" srcOrd="0" destOrd="0" presId="urn:microsoft.com/office/officeart/2005/8/layout/chevron2"/>
    <dgm:cxn modelId="{DEB8D678-BDD3-46A3-A2B4-5E30EF54C6DC}" type="presOf" srcId="{37D846CB-9095-4EE0-9B2B-CB5B2698DFE0}" destId="{244EDD0F-1FD3-47A1-8F90-C8A436456480}" srcOrd="0" destOrd="0" presId="urn:microsoft.com/office/officeart/2005/8/layout/chevron2"/>
    <dgm:cxn modelId="{DA2D72AB-00F1-4AEA-BCB3-E5BD4917E6D4}" type="presParOf" srcId="{19E29FFD-9052-4F04-B4CE-CEC849EF4183}" destId="{75F61E0B-7B27-4108-BA65-FE6CEA665D55}" srcOrd="0" destOrd="0" presId="urn:microsoft.com/office/officeart/2005/8/layout/chevron2"/>
    <dgm:cxn modelId="{85A5CE0A-BFDD-4A63-8C4C-CE3DBE7CF526}" type="presParOf" srcId="{75F61E0B-7B27-4108-BA65-FE6CEA665D55}" destId="{76BB40F9-46BC-4C2E-8ABE-1B2A61AAC5C6}" srcOrd="0" destOrd="0" presId="urn:microsoft.com/office/officeart/2005/8/layout/chevron2"/>
    <dgm:cxn modelId="{2AD804CC-E70B-4083-BA74-576B3E14F83D}" type="presParOf" srcId="{75F61E0B-7B27-4108-BA65-FE6CEA665D55}" destId="{244EDD0F-1FD3-47A1-8F90-C8A436456480}" srcOrd="1" destOrd="0" presId="urn:microsoft.com/office/officeart/2005/8/layout/chevron2"/>
    <dgm:cxn modelId="{4FDAA1DB-F9DD-44E3-AB4A-6A12E066739C}" type="presParOf" srcId="{19E29FFD-9052-4F04-B4CE-CEC849EF4183}" destId="{AAB166F0-3020-4BDF-9C31-22BFB536E886}" srcOrd="1" destOrd="0" presId="urn:microsoft.com/office/officeart/2005/8/layout/chevron2"/>
    <dgm:cxn modelId="{F917E8F9-B45C-4ABA-8C43-75F94B991EA5}" type="presParOf" srcId="{19E29FFD-9052-4F04-B4CE-CEC849EF4183}" destId="{716AE1B5-8BAF-4F03-BBD9-027EB476BC16}" srcOrd="2" destOrd="0" presId="urn:microsoft.com/office/officeart/2005/8/layout/chevron2"/>
    <dgm:cxn modelId="{F1C2933E-7285-43F6-AD7A-88F2FA1987AA}" type="presParOf" srcId="{716AE1B5-8BAF-4F03-BBD9-027EB476BC16}" destId="{32F55F52-4B03-4E89-B378-35598C396E22}" srcOrd="0" destOrd="0" presId="urn:microsoft.com/office/officeart/2005/8/layout/chevron2"/>
    <dgm:cxn modelId="{6C56B3F2-197B-4E8C-995B-375926B762E1}" type="presParOf" srcId="{716AE1B5-8BAF-4F03-BBD9-027EB476BC16}" destId="{BDF1F96A-0CD1-4AF6-8E2F-758B123088E2}" srcOrd="1" destOrd="0" presId="urn:microsoft.com/office/officeart/2005/8/layout/chevron2"/>
    <dgm:cxn modelId="{9B822CF9-30E4-4C99-A635-D8F43FF5BE28}" type="presParOf" srcId="{19E29FFD-9052-4F04-B4CE-CEC849EF4183}" destId="{F0CC25C7-5B58-4E1A-B094-6ECFCE69D3B2}" srcOrd="3" destOrd="0" presId="urn:microsoft.com/office/officeart/2005/8/layout/chevron2"/>
    <dgm:cxn modelId="{B41FB4F5-27E2-4F93-97D0-740CA7EB780A}" type="presParOf" srcId="{19E29FFD-9052-4F04-B4CE-CEC849EF4183}" destId="{BCC54020-401C-49C1-885B-881826CEAB50}" srcOrd="4" destOrd="0" presId="urn:microsoft.com/office/officeart/2005/8/layout/chevron2"/>
    <dgm:cxn modelId="{6CC84C87-7FA5-48E7-8EE3-9C9AC5392880}" type="presParOf" srcId="{BCC54020-401C-49C1-885B-881826CEAB50}" destId="{806BA33C-22D1-4AB6-B676-080DEB9D4BA2}" srcOrd="0" destOrd="0" presId="urn:microsoft.com/office/officeart/2005/8/layout/chevron2"/>
    <dgm:cxn modelId="{F2A28CF4-A67F-4AFE-8DC9-1BF3DE20E302}" type="presParOf" srcId="{BCC54020-401C-49C1-885B-881826CEAB50}" destId="{1C834DEF-825B-415D-A4C3-A1983606D3B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FEBFA3-9CF9-4FDC-BDFA-E6EE9D82012A}" type="doc">
      <dgm:prSet loTypeId="urn:microsoft.com/office/officeart/2005/8/layout/vList2" loCatId="list" qsTypeId="urn:microsoft.com/office/officeart/2005/8/quickstyle/simple3" qsCatId="simple" csTypeId="urn:microsoft.com/office/officeart/2005/8/colors/accent6_2" csCatId="accent6" phldr="1"/>
      <dgm:spPr/>
      <dgm:t>
        <a:bodyPr/>
        <a:lstStyle/>
        <a:p>
          <a:endParaRPr lang="en-US"/>
        </a:p>
      </dgm:t>
    </dgm:pt>
    <dgm:pt modelId="{F374C6B7-5BDD-4F26-AFB9-06A6B4E8A122}">
      <dgm:prSet/>
      <dgm:spPr/>
      <dgm:t>
        <a:bodyPr/>
        <a:lstStyle/>
        <a:p>
          <a:pPr algn="l"/>
          <a:r>
            <a:rPr lang="en-US" b="1" dirty="0" smtClean="0">
              <a:solidFill>
                <a:srgbClr val="0066CC"/>
              </a:solidFill>
            </a:rPr>
            <a:t>Center Line Rumble Strips (CLRS)</a:t>
          </a:r>
        </a:p>
      </dgm:t>
    </dgm:pt>
    <dgm:pt modelId="{FB5AEE75-4500-4804-87F6-523CF319FD8B}" type="parTrans" cxnId="{72C245AF-EFBD-4460-B424-4E243BD60DB0}">
      <dgm:prSet/>
      <dgm:spPr/>
      <dgm:t>
        <a:bodyPr/>
        <a:lstStyle/>
        <a:p>
          <a:pPr algn="l"/>
          <a:endParaRPr lang="en-US" b="1">
            <a:solidFill>
              <a:srgbClr val="0066CC"/>
            </a:solidFill>
          </a:endParaRPr>
        </a:p>
      </dgm:t>
    </dgm:pt>
    <dgm:pt modelId="{52F530EF-D53C-43C1-9530-B0154D9C310D}" type="sibTrans" cxnId="{72C245AF-EFBD-4460-B424-4E243BD60DB0}">
      <dgm:prSet/>
      <dgm:spPr/>
      <dgm:t>
        <a:bodyPr/>
        <a:lstStyle/>
        <a:p>
          <a:pPr algn="l"/>
          <a:endParaRPr lang="en-US" b="1">
            <a:solidFill>
              <a:srgbClr val="0066CC"/>
            </a:solidFill>
          </a:endParaRPr>
        </a:p>
      </dgm:t>
    </dgm:pt>
    <dgm:pt modelId="{E15ACFB8-2DBC-4AF8-A400-25F2BB802D26}">
      <dgm:prSet/>
      <dgm:spPr/>
      <dgm:t>
        <a:bodyPr/>
        <a:lstStyle/>
        <a:p>
          <a:pPr algn="l"/>
          <a:r>
            <a:rPr lang="en-US" b="1" dirty="0" smtClean="0">
              <a:solidFill>
                <a:srgbClr val="0066CC"/>
              </a:solidFill>
            </a:rPr>
            <a:t>Edge Line Rumble Strips (ELRS)</a:t>
          </a:r>
        </a:p>
      </dgm:t>
    </dgm:pt>
    <dgm:pt modelId="{9CB1B0D4-5493-427F-B286-0CEFF2BFE591}" type="parTrans" cxnId="{D81D603B-294B-405E-AC1E-75130F0B04D1}">
      <dgm:prSet/>
      <dgm:spPr/>
      <dgm:t>
        <a:bodyPr/>
        <a:lstStyle/>
        <a:p>
          <a:pPr algn="l"/>
          <a:endParaRPr lang="en-US" b="1">
            <a:solidFill>
              <a:srgbClr val="0066CC"/>
            </a:solidFill>
          </a:endParaRPr>
        </a:p>
      </dgm:t>
    </dgm:pt>
    <dgm:pt modelId="{00AF9A88-06B2-447A-9AB8-EB42D69B0ED3}" type="sibTrans" cxnId="{D81D603B-294B-405E-AC1E-75130F0B04D1}">
      <dgm:prSet/>
      <dgm:spPr/>
      <dgm:t>
        <a:bodyPr/>
        <a:lstStyle/>
        <a:p>
          <a:pPr algn="l"/>
          <a:endParaRPr lang="en-US" b="1">
            <a:solidFill>
              <a:srgbClr val="0066CC"/>
            </a:solidFill>
          </a:endParaRPr>
        </a:p>
      </dgm:t>
    </dgm:pt>
    <dgm:pt modelId="{FFB00DFE-C2A4-4929-91FB-6744CE48F23C}">
      <dgm:prSet/>
      <dgm:spPr/>
      <dgm:t>
        <a:bodyPr/>
        <a:lstStyle/>
        <a:p>
          <a:pPr algn="l"/>
          <a:r>
            <a:rPr lang="en-US" b="1" dirty="0" smtClean="0">
              <a:solidFill>
                <a:srgbClr val="0066CC"/>
              </a:solidFill>
            </a:rPr>
            <a:t>Shoulder Rumble Strips (SRS)</a:t>
          </a:r>
        </a:p>
      </dgm:t>
    </dgm:pt>
    <dgm:pt modelId="{7A844BE7-E86D-4AF5-ADF7-4879FC384228}" type="parTrans" cxnId="{6DDFFEFC-4E45-4E7F-A953-5FDFC3037A5A}">
      <dgm:prSet/>
      <dgm:spPr/>
      <dgm:t>
        <a:bodyPr/>
        <a:lstStyle/>
        <a:p>
          <a:pPr algn="l"/>
          <a:endParaRPr lang="en-US" b="1">
            <a:solidFill>
              <a:srgbClr val="0066CC"/>
            </a:solidFill>
          </a:endParaRPr>
        </a:p>
      </dgm:t>
    </dgm:pt>
    <dgm:pt modelId="{0F8EF213-B77F-4184-948F-FF542C990F3E}" type="sibTrans" cxnId="{6DDFFEFC-4E45-4E7F-A953-5FDFC3037A5A}">
      <dgm:prSet/>
      <dgm:spPr/>
      <dgm:t>
        <a:bodyPr/>
        <a:lstStyle/>
        <a:p>
          <a:pPr algn="l"/>
          <a:endParaRPr lang="en-US" b="1">
            <a:solidFill>
              <a:srgbClr val="0066CC"/>
            </a:solidFill>
          </a:endParaRPr>
        </a:p>
      </dgm:t>
    </dgm:pt>
    <dgm:pt modelId="{3B948254-08D5-4BDE-A4E4-813DB830D001}">
      <dgm:prSet/>
      <dgm:spPr/>
      <dgm:t>
        <a:bodyPr/>
        <a:lstStyle/>
        <a:p>
          <a:pPr algn="l"/>
          <a:r>
            <a:rPr lang="en-US" b="1" dirty="0" smtClean="0">
              <a:solidFill>
                <a:srgbClr val="0066CC"/>
              </a:solidFill>
            </a:rPr>
            <a:t>High Friction Surface Treatment</a:t>
          </a:r>
        </a:p>
      </dgm:t>
    </dgm:pt>
    <dgm:pt modelId="{CBFF9EC2-BF9B-4988-89CE-96452E9372BC}" type="parTrans" cxnId="{6C57B6E5-B74C-4EFE-8F68-FA7467A9EFB6}">
      <dgm:prSet/>
      <dgm:spPr/>
      <dgm:t>
        <a:bodyPr/>
        <a:lstStyle/>
        <a:p>
          <a:pPr algn="l"/>
          <a:endParaRPr lang="en-US" b="1">
            <a:solidFill>
              <a:srgbClr val="0066CC"/>
            </a:solidFill>
          </a:endParaRPr>
        </a:p>
      </dgm:t>
    </dgm:pt>
    <dgm:pt modelId="{1EA12392-4D7F-4C50-8E12-8C4AE3BAFC21}" type="sibTrans" cxnId="{6C57B6E5-B74C-4EFE-8F68-FA7467A9EFB6}">
      <dgm:prSet/>
      <dgm:spPr/>
      <dgm:t>
        <a:bodyPr/>
        <a:lstStyle/>
        <a:p>
          <a:pPr algn="l"/>
          <a:endParaRPr lang="en-US" b="1">
            <a:solidFill>
              <a:srgbClr val="0066CC"/>
            </a:solidFill>
          </a:endParaRPr>
        </a:p>
      </dgm:t>
    </dgm:pt>
    <dgm:pt modelId="{615D7EE4-AE9F-40B0-A64A-BB058967B425}">
      <dgm:prSet/>
      <dgm:spPr/>
      <dgm:t>
        <a:bodyPr/>
        <a:lstStyle/>
        <a:p>
          <a:pPr algn="l"/>
          <a:r>
            <a:rPr lang="en-US" b="1" dirty="0" smtClean="0">
              <a:solidFill>
                <a:srgbClr val="0066CC"/>
              </a:solidFill>
            </a:rPr>
            <a:t>Safety Edge or Pavement Wedge</a:t>
          </a:r>
        </a:p>
      </dgm:t>
    </dgm:pt>
    <dgm:pt modelId="{3D897CD9-719F-4CAA-B186-97FFAB1DE58D}" type="parTrans" cxnId="{93A2BBDC-7437-4563-8A1E-113C719BFED0}">
      <dgm:prSet/>
      <dgm:spPr/>
      <dgm:t>
        <a:bodyPr/>
        <a:lstStyle/>
        <a:p>
          <a:pPr algn="l"/>
          <a:endParaRPr lang="en-US" b="1">
            <a:solidFill>
              <a:srgbClr val="0066CC"/>
            </a:solidFill>
          </a:endParaRPr>
        </a:p>
      </dgm:t>
    </dgm:pt>
    <dgm:pt modelId="{7D1312DE-7F42-4223-A749-8DB64D3E50DF}" type="sibTrans" cxnId="{93A2BBDC-7437-4563-8A1E-113C719BFED0}">
      <dgm:prSet/>
      <dgm:spPr/>
      <dgm:t>
        <a:bodyPr/>
        <a:lstStyle/>
        <a:p>
          <a:pPr algn="l"/>
          <a:endParaRPr lang="en-US" b="1">
            <a:solidFill>
              <a:srgbClr val="0066CC"/>
            </a:solidFill>
          </a:endParaRPr>
        </a:p>
      </dgm:t>
    </dgm:pt>
    <dgm:pt modelId="{E590BC0C-D30F-44FC-9B7F-23C9CBD88CE4}">
      <dgm:prSet/>
      <dgm:spPr/>
      <dgm:t>
        <a:bodyPr/>
        <a:lstStyle/>
        <a:p>
          <a:pPr algn="l"/>
          <a:r>
            <a:rPr lang="en-US" b="1" dirty="0" smtClean="0">
              <a:solidFill>
                <a:srgbClr val="0066CC"/>
              </a:solidFill>
            </a:rPr>
            <a:t>Shouldering and Slope Flattening</a:t>
          </a:r>
        </a:p>
      </dgm:t>
    </dgm:pt>
    <dgm:pt modelId="{D4C283CF-7507-4948-9667-0F402FE08D90}" type="parTrans" cxnId="{C6296876-3E64-4ED4-AF0F-6B2793DF33C7}">
      <dgm:prSet/>
      <dgm:spPr/>
      <dgm:t>
        <a:bodyPr/>
        <a:lstStyle/>
        <a:p>
          <a:pPr algn="l"/>
          <a:endParaRPr lang="en-US" b="1">
            <a:solidFill>
              <a:srgbClr val="0066CC"/>
            </a:solidFill>
          </a:endParaRPr>
        </a:p>
      </dgm:t>
    </dgm:pt>
    <dgm:pt modelId="{17D2003D-08AF-453E-98BE-D04FFCBC4692}" type="sibTrans" cxnId="{C6296876-3E64-4ED4-AF0F-6B2793DF33C7}">
      <dgm:prSet/>
      <dgm:spPr/>
      <dgm:t>
        <a:bodyPr/>
        <a:lstStyle/>
        <a:p>
          <a:pPr algn="l"/>
          <a:endParaRPr lang="en-US" b="1">
            <a:solidFill>
              <a:srgbClr val="0066CC"/>
            </a:solidFill>
          </a:endParaRPr>
        </a:p>
      </dgm:t>
    </dgm:pt>
    <dgm:pt modelId="{528674A9-9EC3-4A44-826D-33F69AE7D8F3}">
      <dgm:prSet/>
      <dgm:spPr/>
      <dgm:t>
        <a:bodyPr/>
        <a:lstStyle/>
        <a:p>
          <a:pPr algn="l"/>
          <a:r>
            <a:rPr lang="en-US" b="1" dirty="0" smtClean="0">
              <a:solidFill>
                <a:srgbClr val="0066CC"/>
              </a:solidFill>
            </a:rPr>
            <a:t>Cable Median Barrier</a:t>
          </a:r>
        </a:p>
      </dgm:t>
    </dgm:pt>
    <dgm:pt modelId="{8ACFD7C5-30E7-42EA-94B1-CEFAC05D94D1}" type="parTrans" cxnId="{83ACC4D0-724B-4032-A987-B5D6E7F49BF3}">
      <dgm:prSet/>
      <dgm:spPr/>
      <dgm:t>
        <a:bodyPr/>
        <a:lstStyle/>
        <a:p>
          <a:pPr algn="l"/>
          <a:endParaRPr lang="en-US" b="1">
            <a:solidFill>
              <a:srgbClr val="0066CC"/>
            </a:solidFill>
          </a:endParaRPr>
        </a:p>
      </dgm:t>
    </dgm:pt>
    <dgm:pt modelId="{22E15865-7332-4E41-BEF3-DDB0AC95F6C0}" type="sibTrans" cxnId="{83ACC4D0-724B-4032-A987-B5D6E7F49BF3}">
      <dgm:prSet/>
      <dgm:spPr/>
      <dgm:t>
        <a:bodyPr/>
        <a:lstStyle/>
        <a:p>
          <a:pPr algn="l"/>
          <a:endParaRPr lang="en-US" b="1">
            <a:solidFill>
              <a:srgbClr val="0066CC"/>
            </a:solidFill>
          </a:endParaRPr>
        </a:p>
      </dgm:t>
    </dgm:pt>
    <dgm:pt modelId="{DDAB28E3-6E56-46BF-95E7-4BF49513BC44}">
      <dgm:prSet/>
      <dgm:spPr/>
      <dgm:t>
        <a:bodyPr/>
        <a:lstStyle/>
        <a:p>
          <a:pPr algn="l"/>
          <a:r>
            <a:rPr lang="en-US" b="1" dirty="0" smtClean="0">
              <a:solidFill>
                <a:srgbClr val="0066CC"/>
              </a:solidFill>
            </a:rPr>
            <a:t>Tree Removal / Clear Zone Improvements</a:t>
          </a:r>
        </a:p>
      </dgm:t>
    </dgm:pt>
    <dgm:pt modelId="{1AD473DB-5020-47E5-9914-22A2B2233C4B}" type="parTrans" cxnId="{6D481436-350F-42D4-AEA9-04F09AA95607}">
      <dgm:prSet/>
      <dgm:spPr/>
      <dgm:t>
        <a:bodyPr/>
        <a:lstStyle/>
        <a:p>
          <a:pPr algn="l"/>
          <a:endParaRPr lang="en-US" b="1">
            <a:solidFill>
              <a:srgbClr val="0066CC"/>
            </a:solidFill>
          </a:endParaRPr>
        </a:p>
      </dgm:t>
    </dgm:pt>
    <dgm:pt modelId="{AFEB1327-520B-4B77-855E-940FD9459809}" type="sibTrans" cxnId="{6D481436-350F-42D4-AEA9-04F09AA95607}">
      <dgm:prSet/>
      <dgm:spPr/>
      <dgm:t>
        <a:bodyPr/>
        <a:lstStyle/>
        <a:p>
          <a:pPr algn="l"/>
          <a:endParaRPr lang="en-US" b="1">
            <a:solidFill>
              <a:srgbClr val="0066CC"/>
            </a:solidFill>
          </a:endParaRPr>
        </a:p>
      </dgm:t>
    </dgm:pt>
    <dgm:pt modelId="{F1316453-E8B1-44C6-9042-98E905A6D071}">
      <dgm:prSet/>
      <dgm:spPr/>
      <dgm:t>
        <a:bodyPr/>
        <a:lstStyle/>
        <a:p>
          <a:pPr algn="l"/>
          <a:r>
            <a:rPr lang="en-US" b="1" dirty="0" smtClean="0">
              <a:solidFill>
                <a:srgbClr val="0066CC"/>
              </a:solidFill>
            </a:rPr>
            <a:t>New Guardrail &amp; Guardrail Upgrades/Replacement</a:t>
          </a:r>
        </a:p>
      </dgm:t>
    </dgm:pt>
    <dgm:pt modelId="{605F3EC4-6F7F-4FC6-88EC-B9252BA5B033}" type="parTrans" cxnId="{F520E382-4A9F-4B04-84E6-CDAEB58CA535}">
      <dgm:prSet/>
      <dgm:spPr/>
      <dgm:t>
        <a:bodyPr/>
        <a:lstStyle/>
        <a:p>
          <a:pPr algn="l"/>
          <a:endParaRPr lang="en-US" b="1">
            <a:solidFill>
              <a:srgbClr val="0066CC"/>
            </a:solidFill>
          </a:endParaRPr>
        </a:p>
      </dgm:t>
    </dgm:pt>
    <dgm:pt modelId="{5EB3DA0F-84C7-40D0-A150-186FA5995C95}" type="sibTrans" cxnId="{F520E382-4A9F-4B04-84E6-CDAEB58CA535}">
      <dgm:prSet/>
      <dgm:spPr/>
      <dgm:t>
        <a:bodyPr/>
        <a:lstStyle/>
        <a:p>
          <a:pPr algn="l"/>
          <a:endParaRPr lang="en-US" b="1">
            <a:solidFill>
              <a:srgbClr val="0066CC"/>
            </a:solidFill>
          </a:endParaRPr>
        </a:p>
      </dgm:t>
    </dgm:pt>
    <dgm:pt modelId="{186D9911-25D1-4A5C-AD7F-B0E6E75AA3C9}">
      <dgm:prSet/>
      <dgm:spPr/>
      <dgm:t>
        <a:bodyPr/>
        <a:lstStyle/>
        <a:p>
          <a:pPr algn="l"/>
          <a:r>
            <a:rPr lang="en-US" b="1" dirty="0" smtClean="0">
              <a:solidFill>
                <a:srgbClr val="0066CC"/>
              </a:solidFill>
            </a:rPr>
            <a:t>Enhanced Signing for Curves</a:t>
          </a:r>
        </a:p>
      </dgm:t>
    </dgm:pt>
    <dgm:pt modelId="{1AC82F13-681C-4D74-8C03-5AF177976953}" type="parTrans" cxnId="{CE7920DF-36C3-4261-8039-6EA96EB18F3D}">
      <dgm:prSet/>
      <dgm:spPr/>
      <dgm:t>
        <a:bodyPr/>
        <a:lstStyle/>
        <a:p>
          <a:pPr algn="l"/>
          <a:endParaRPr lang="en-US" b="1">
            <a:solidFill>
              <a:srgbClr val="0066CC"/>
            </a:solidFill>
          </a:endParaRPr>
        </a:p>
      </dgm:t>
    </dgm:pt>
    <dgm:pt modelId="{35452AEA-C628-4576-BB9B-364DCE05547D}" type="sibTrans" cxnId="{CE7920DF-36C3-4261-8039-6EA96EB18F3D}">
      <dgm:prSet/>
      <dgm:spPr/>
      <dgm:t>
        <a:bodyPr/>
        <a:lstStyle/>
        <a:p>
          <a:pPr algn="l"/>
          <a:endParaRPr lang="en-US" b="1">
            <a:solidFill>
              <a:srgbClr val="0066CC"/>
            </a:solidFill>
          </a:endParaRPr>
        </a:p>
      </dgm:t>
    </dgm:pt>
    <dgm:pt modelId="{6DA37F07-B23E-49BC-8CA1-6DE739191BC7}">
      <dgm:prSet/>
      <dgm:spPr/>
      <dgm:t>
        <a:bodyPr/>
        <a:lstStyle/>
        <a:p>
          <a:pPr algn="l"/>
          <a:r>
            <a:rPr lang="en-US" b="1" dirty="0" smtClean="0">
              <a:solidFill>
                <a:srgbClr val="0066CC"/>
              </a:solidFill>
            </a:rPr>
            <a:t>Superelevation Improvements</a:t>
          </a:r>
        </a:p>
      </dgm:t>
    </dgm:pt>
    <dgm:pt modelId="{CA21267A-6A17-494D-81FC-29980050354E}" type="parTrans" cxnId="{43E2F33F-4EA7-4B4C-96A5-4352CEF34B7C}">
      <dgm:prSet/>
      <dgm:spPr/>
      <dgm:t>
        <a:bodyPr/>
        <a:lstStyle/>
        <a:p>
          <a:pPr algn="l"/>
          <a:endParaRPr lang="en-US" b="1">
            <a:solidFill>
              <a:srgbClr val="0066CC"/>
            </a:solidFill>
          </a:endParaRPr>
        </a:p>
      </dgm:t>
    </dgm:pt>
    <dgm:pt modelId="{5D27255B-34B1-45C4-BE2A-EF971AF37881}" type="sibTrans" cxnId="{43E2F33F-4EA7-4B4C-96A5-4352CEF34B7C}">
      <dgm:prSet/>
      <dgm:spPr/>
      <dgm:t>
        <a:bodyPr/>
        <a:lstStyle/>
        <a:p>
          <a:pPr algn="l"/>
          <a:endParaRPr lang="en-US" b="1">
            <a:solidFill>
              <a:srgbClr val="0066CC"/>
            </a:solidFill>
          </a:endParaRPr>
        </a:p>
      </dgm:t>
    </dgm:pt>
    <dgm:pt modelId="{50AE3E96-072F-4FD3-B524-BA93616BA0B4}">
      <dgm:prSet/>
      <dgm:spPr/>
      <dgm:t>
        <a:bodyPr/>
        <a:lstStyle/>
        <a:p>
          <a:pPr algn="l"/>
          <a:r>
            <a:rPr lang="en-US" b="1" dirty="0" smtClean="0">
              <a:solidFill>
                <a:srgbClr val="0066CC"/>
              </a:solidFill>
            </a:rPr>
            <a:t>Pavement Markings</a:t>
          </a:r>
        </a:p>
      </dgm:t>
    </dgm:pt>
    <dgm:pt modelId="{6D17A472-522B-4B46-B3B2-B3E7662CBE7D}" type="parTrans" cxnId="{3C8FDA35-3187-48D5-A758-448E984D3543}">
      <dgm:prSet/>
      <dgm:spPr/>
      <dgm:t>
        <a:bodyPr/>
        <a:lstStyle/>
        <a:p>
          <a:pPr algn="l"/>
          <a:endParaRPr lang="en-US" b="1">
            <a:solidFill>
              <a:srgbClr val="0066CC"/>
            </a:solidFill>
          </a:endParaRPr>
        </a:p>
      </dgm:t>
    </dgm:pt>
    <dgm:pt modelId="{654207CC-8453-41D1-AA07-893EB25EF61C}" type="sibTrans" cxnId="{3C8FDA35-3187-48D5-A758-448E984D3543}">
      <dgm:prSet/>
      <dgm:spPr/>
      <dgm:t>
        <a:bodyPr/>
        <a:lstStyle/>
        <a:p>
          <a:pPr algn="l"/>
          <a:endParaRPr lang="en-US" b="1">
            <a:solidFill>
              <a:srgbClr val="0066CC"/>
            </a:solidFill>
          </a:endParaRPr>
        </a:p>
      </dgm:t>
    </dgm:pt>
    <dgm:pt modelId="{9778B24D-3594-4195-AF85-F50BC38CA052}" type="pres">
      <dgm:prSet presAssocID="{17FEBFA3-9CF9-4FDC-BDFA-E6EE9D82012A}" presName="linear" presStyleCnt="0">
        <dgm:presLayoutVars>
          <dgm:animLvl val="lvl"/>
          <dgm:resizeHandles val="exact"/>
        </dgm:presLayoutVars>
      </dgm:prSet>
      <dgm:spPr/>
      <dgm:t>
        <a:bodyPr/>
        <a:lstStyle/>
        <a:p>
          <a:endParaRPr lang="en-US"/>
        </a:p>
      </dgm:t>
    </dgm:pt>
    <dgm:pt modelId="{76A83A6E-D343-4E83-8472-506F8245F8B4}" type="pres">
      <dgm:prSet presAssocID="{F374C6B7-5BDD-4F26-AFB9-06A6B4E8A122}" presName="parentText" presStyleLbl="node1" presStyleIdx="0" presStyleCnt="12">
        <dgm:presLayoutVars>
          <dgm:chMax val="0"/>
          <dgm:bulletEnabled val="1"/>
        </dgm:presLayoutVars>
      </dgm:prSet>
      <dgm:spPr/>
      <dgm:t>
        <a:bodyPr/>
        <a:lstStyle/>
        <a:p>
          <a:endParaRPr lang="en-US"/>
        </a:p>
      </dgm:t>
    </dgm:pt>
    <dgm:pt modelId="{39304BB1-3E54-4E3F-9850-669D9FFEE22E}" type="pres">
      <dgm:prSet presAssocID="{52F530EF-D53C-43C1-9530-B0154D9C310D}" presName="spacer" presStyleCnt="0"/>
      <dgm:spPr/>
      <dgm:t>
        <a:bodyPr/>
        <a:lstStyle/>
        <a:p>
          <a:endParaRPr lang="en-US"/>
        </a:p>
      </dgm:t>
    </dgm:pt>
    <dgm:pt modelId="{8A5F8095-731B-4864-BB04-D737C6254263}" type="pres">
      <dgm:prSet presAssocID="{E15ACFB8-2DBC-4AF8-A400-25F2BB802D26}" presName="parentText" presStyleLbl="node1" presStyleIdx="1" presStyleCnt="12">
        <dgm:presLayoutVars>
          <dgm:chMax val="0"/>
          <dgm:bulletEnabled val="1"/>
        </dgm:presLayoutVars>
      </dgm:prSet>
      <dgm:spPr/>
      <dgm:t>
        <a:bodyPr/>
        <a:lstStyle/>
        <a:p>
          <a:endParaRPr lang="en-US"/>
        </a:p>
      </dgm:t>
    </dgm:pt>
    <dgm:pt modelId="{F7E46E4A-C9C5-4719-B225-DA17AC919FF5}" type="pres">
      <dgm:prSet presAssocID="{00AF9A88-06B2-447A-9AB8-EB42D69B0ED3}" presName="spacer" presStyleCnt="0"/>
      <dgm:spPr/>
      <dgm:t>
        <a:bodyPr/>
        <a:lstStyle/>
        <a:p>
          <a:endParaRPr lang="en-US"/>
        </a:p>
      </dgm:t>
    </dgm:pt>
    <dgm:pt modelId="{C19BBF16-97CD-46F5-B11E-F955A7853C6E}" type="pres">
      <dgm:prSet presAssocID="{FFB00DFE-C2A4-4929-91FB-6744CE48F23C}" presName="parentText" presStyleLbl="node1" presStyleIdx="2" presStyleCnt="12">
        <dgm:presLayoutVars>
          <dgm:chMax val="0"/>
          <dgm:bulletEnabled val="1"/>
        </dgm:presLayoutVars>
      </dgm:prSet>
      <dgm:spPr/>
      <dgm:t>
        <a:bodyPr/>
        <a:lstStyle/>
        <a:p>
          <a:endParaRPr lang="en-US"/>
        </a:p>
      </dgm:t>
    </dgm:pt>
    <dgm:pt modelId="{F39D7308-6E8D-4A78-A2EC-F50EE4B36E85}" type="pres">
      <dgm:prSet presAssocID="{0F8EF213-B77F-4184-948F-FF542C990F3E}" presName="spacer" presStyleCnt="0"/>
      <dgm:spPr/>
      <dgm:t>
        <a:bodyPr/>
        <a:lstStyle/>
        <a:p>
          <a:endParaRPr lang="en-US"/>
        </a:p>
      </dgm:t>
    </dgm:pt>
    <dgm:pt modelId="{1030595E-3FFB-4AAC-9224-E0186F96DFB6}" type="pres">
      <dgm:prSet presAssocID="{50AE3E96-072F-4FD3-B524-BA93616BA0B4}" presName="parentText" presStyleLbl="node1" presStyleIdx="3" presStyleCnt="12">
        <dgm:presLayoutVars>
          <dgm:chMax val="0"/>
          <dgm:bulletEnabled val="1"/>
        </dgm:presLayoutVars>
      </dgm:prSet>
      <dgm:spPr/>
      <dgm:t>
        <a:bodyPr/>
        <a:lstStyle/>
        <a:p>
          <a:endParaRPr lang="en-US"/>
        </a:p>
      </dgm:t>
    </dgm:pt>
    <dgm:pt modelId="{6CFD1AD9-BCA4-4503-B79A-4C808887D334}" type="pres">
      <dgm:prSet presAssocID="{654207CC-8453-41D1-AA07-893EB25EF61C}" presName="spacer" presStyleCnt="0"/>
      <dgm:spPr/>
      <dgm:t>
        <a:bodyPr/>
        <a:lstStyle/>
        <a:p>
          <a:endParaRPr lang="en-US"/>
        </a:p>
      </dgm:t>
    </dgm:pt>
    <dgm:pt modelId="{28D29B24-A85A-4B8A-9546-CB14950E21E9}" type="pres">
      <dgm:prSet presAssocID="{186D9911-25D1-4A5C-AD7F-B0E6E75AA3C9}" presName="parentText" presStyleLbl="node1" presStyleIdx="4" presStyleCnt="12">
        <dgm:presLayoutVars>
          <dgm:chMax val="0"/>
          <dgm:bulletEnabled val="1"/>
        </dgm:presLayoutVars>
      </dgm:prSet>
      <dgm:spPr/>
      <dgm:t>
        <a:bodyPr/>
        <a:lstStyle/>
        <a:p>
          <a:endParaRPr lang="en-US"/>
        </a:p>
      </dgm:t>
    </dgm:pt>
    <dgm:pt modelId="{6788F60A-B6BA-4BC6-A103-3D71ED9E208B}" type="pres">
      <dgm:prSet presAssocID="{35452AEA-C628-4576-BB9B-364DCE05547D}" presName="spacer" presStyleCnt="0"/>
      <dgm:spPr/>
      <dgm:t>
        <a:bodyPr/>
        <a:lstStyle/>
        <a:p>
          <a:endParaRPr lang="en-US"/>
        </a:p>
      </dgm:t>
    </dgm:pt>
    <dgm:pt modelId="{66425868-209B-49FC-B8E3-63A5F6125121}" type="pres">
      <dgm:prSet presAssocID="{6DA37F07-B23E-49BC-8CA1-6DE739191BC7}" presName="parentText" presStyleLbl="node1" presStyleIdx="5" presStyleCnt="12">
        <dgm:presLayoutVars>
          <dgm:chMax val="0"/>
          <dgm:bulletEnabled val="1"/>
        </dgm:presLayoutVars>
      </dgm:prSet>
      <dgm:spPr/>
      <dgm:t>
        <a:bodyPr/>
        <a:lstStyle/>
        <a:p>
          <a:endParaRPr lang="en-US"/>
        </a:p>
      </dgm:t>
    </dgm:pt>
    <dgm:pt modelId="{48AF3F00-3BD3-45B5-B13A-461490240604}" type="pres">
      <dgm:prSet presAssocID="{5D27255B-34B1-45C4-BE2A-EF971AF37881}" presName="spacer" presStyleCnt="0"/>
      <dgm:spPr/>
      <dgm:t>
        <a:bodyPr/>
        <a:lstStyle/>
        <a:p>
          <a:endParaRPr lang="en-US"/>
        </a:p>
      </dgm:t>
    </dgm:pt>
    <dgm:pt modelId="{45D7A6D7-1312-41C0-AED3-D52A2AD93BF5}" type="pres">
      <dgm:prSet presAssocID="{3B948254-08D5-4BDE-A4E4-813DB830D001}" presName="parentText" presStyleLbl="node1" presStyleIdx="6" presStyleCnt="12">
        <dgm:presLayoutVars>
          <dgm:chMax val="0"/>
          <dgm:bulletEnabled val="1"/>
        </dgm:presLayoutVars>
      </dgm:prSet>
      <dgm:spPr/>
      <dgm:t>
        <a:bodyPr/>
        <a:lstStyle/>
        <a:p>
          <a:endParaRPr lang="en-US"/>
        </a:p>
      </dgm:t>
    </dgm:pt>
    <dgm:pt modelId="{2C68B4D2-2F4E-4BD8-9A8E-14C2D5572680}" type="pres">
      <dgm:prSet presAssocID="{1EA12392-4D7F-4C50-8E12-8C4AE3BAFC21}" presName="spacer" presStyleCnt="0"/>
      <dgm:spPr/>
      <dgm:t>
        <a:bodyPr/>
        <a:lstStyle/>
        <a:p>
          <a:endParaRPr lang="en-US"/>
        </a:p>
      </dgm:t>
    </dgm:pt>
    <dgm:pt modelId="{47B532A0-8E5E-4FD1-97AF-3B0B5ADE1724}" type="pres">
      <dgm:prSet presAssocID="{615D7EE4-AE9F-40B0-A64A-BB058967B425}" presName="parentText" presStyleLbl="node1" presStyleIdx="7" presStyleCnt="12">
        <dgm:presLayoutVars>
          <dgm:chMax val="0"/>
          <dgm:bulletEnabled val="1"/>
        </dgm:presLayoutVars>
      </dgm:prSet>
      <dgm:spPr/>
      <dgm:t>
        <a:bodyPr/>
        <a:lstStyle/>
        <a:p>
          <a:endParaRPr lang="en-US"/>
        </a:p>
      </dgm:t>
    </dgm:pt>
    <dgm:pt modelId="{DDB633DA-53A8-445D-A4A7-B9D51F9BF1D4}" type="pres">
      <dgm:prSet presAssocID="{7D1312DE-7F42-4223-A749-8DB64D3E50DF}" presName="spacer" presStyleCnt="0"/>
      <dgm:spPr/>
      <dgm:t>
        <a:bodyPr/>
        <a:lstStyle/>
        <a:p>
          <a:endParaRPr lang="en-US"/>
        </a:p>
      </dgm:t>
    </dgm:pt>
    <dgm:pt modelId="{31FAACB4-2467-4458-907A-635187272C49}" type="pres">
      <dgm:prSet presAssocID="{E590BC0C-D30F-44FC-9B7F-23C9CBD88CE4}" presName="parentText" presStyleLbl="node1" presStyleIdx="8" presStyleCnt="12">
        <dgm:presLayoutVars>
          <dgm:chMax val="0"/>
          <dgm:bulletEnabled val="1"/>
        </dgm:presLayoutVars>
      </dgm:prSet>
      <dgm:spPr/>
      <dgm:t>
        <a:bodyPr/>
        <a:lstStyle/>
        <a:p>
          <a:endParaRPr lang="en-US"/>
        </a:p>
      </dgm:t>
    </dgm:pt>
    <dgm:pt modelId="{A18E2293-50D7-4C2E-9F0C-37EA581E5138}" type="pres">
      <dgm:prSet presAssocID="{17D2003D-08AF-453E-98BE-D04FFCBC4692}" presName="spacer" presStyleCnt="0"/>
      <dgm:spPr/>
      <dgm:t>
        <a:bodyPr/>
        <a:lstStyle/>
        <a:p>
          <a:endParaRPr lang="en-US"/>
        </a:p>
      </dgm:t>
    </dgm:pt>
    <dgm:pt modelId="{D65DB106-AFE5-475E-B9F4-B39AD9E8AFB2}" type="pres">
      <dgm:prSet presAssocID="{528674A9-9EC3-4A44-826D-33F69AE7D8F3}" presName="parentText" presStyleLbl="node1" presStyleIdx="9" presStyleCnt="12">
        <dgm:presLayoutVars>
          <dgm:chMax val="0"/>
          <dgm:bulletEnabled val="1"/>
        </dgm:presLayoutVars>
      </dgm:prSet>
      <dgm:spPr/>
      <dgm:t>
        <a:bodyPr/>
        <a:lstStyle/>
        <a:p>
          <a:endParaRPr lang="en-US"/>
        </a:p>
      </dgm:t>
    </dgm:pt>
    <dgm:pt modelId="{F6F78437-5B1B-44B4-AC9F-3EDD8566C42F}" type="pres">
      <dgm:prSet presAssocID="{22E15865-7332-4E41-BEF3-DDB0AC95F6C0}" presName="spacer" presStyleCnt="0"/>
      <dgm:spPr/>
      <dgm:t>
        <a:bodyPr/>
        <a:lstStyle/>
        <a:p>
          <a:endParaRPr lang="en-US"/>
        </a:p>
      </dgm:t>
    </dgm:pt>
    <dgm:pt modelId="{189496EC-B718-4AE1-A2E4-ABD023AC33D3}" type="pres">
      <dgm:prSet presAssocID="{F1316453-E8B1-44C6-9042-98E905A6D071}" presName="parentText" presStyleLbl="node1" presStyleIdx="10" presStyleCnt="12" custLinFactNeighborX="1282">
        <dgm:presLayoutVars>
          <dgm:chMax val="0"/>
          <dgm:bulletEnabled val="1"/>
        </dgm:presLayoutVars>
      </dgm:prSet>
      <dgm:spPr/>
      <dgm:t>
        <a:bodyPr/>
        <a:lstStyle/>
        <a:p>
          <a:endParaRPr lang="en-US"/>
        </a:p>
      </dgm:t>
    </dgm:pt>
    <dgm:pt modelId="{73BEB912-A477-482C-A803-8AA86E4CB7DD}" type="pres">
      <dgm:prSet presAssocID="{5EB3DA0F-84C7-40D0-A150-186FA5995C95}" presName="spacer" presStyleCnt="0"/>
      <dgm:spPr/>
      <dgm:t>
        <a:bodyPr/>
        <a:lstStyle/>
        <a:p>
          <a:endParaRPr lang="en-US"/>
        </a:p>
      </dgm:t>
    </dgm:pt>
    <dgm:pt modelId="{340D9D77-4E0A-4978-925A-EB9011AD0906}" type="pres">
      <dgm:prSet presAssocID="{DDAB28E3-6E56-46BF-95E7-4BF49513BC44}" presName="parentText" presStyleLbl="node1" presStyleIdx="11" presStyleCnt="12">
        <dgm:presLayoutVars>
          <dgm:chMax val="0"/>
          <dgm:bulletEnabled val="1"/>
        </dgm:presLayoutVars>
      </dgm:prSet>
      <dgm:spPr/>
      <dgm:t>
        <a:bodyPr/>
        <a:lstStyle/>
        <a:p>
          <a:endParaRPr lang="en-US"/>
        </a:p>
      </dgm:t>
    </dgm:pt>
  </dgm:ptLst>
  <dgm:cxnLst>
    <dgm:cxn modelId="{E06767A2-D92D-4551-ACC6-2503BC4F1968}" type="presOf" srcId="{F374C6B7-5BDD-4F26-AFB9-06A6B4E8A122}" destId="{76A83A6E-D343-4E83-8472-506F8245F8B4}" srcOrd="0" destOrd="0" presId="urn:microsoft.com/office/officeart/2005/8/layout/vList2"/>
    <dgm:cxn modelId="{C6296876-3E64-4ED4-AF0F-6B2793DF33C7}" srcId="{17FEBFA3-9CF9-4FDC-BDFA-E6EE9D82012A}" destId="{E590BC0C-D30F-44FC-9B7F-23C9CBD88CE4}" srcOrd="8" destOrd="0" parTransId="{D4C283CF-7507-4948-9667-0F402FE08D90}" sibTransId="{17D2003D-08AF-453E-98BE-D04FFCBC4692}"/>
    <dgm:cxn modelId="{F31A0071-CFBA-4608-9542-9401A8305A29}" type="presOf" srcId="{615D7EE4-AE9F-40B0-A64A-BB058967B425}" destId="{47B532A0-8E5E-4FD1-97AF-3B0B5ADE1724}" srcOrd="0" destOrd="0" presId="urn:microsoft.com/office/officeart/2005/8/layout/vList2"/>
    <dgm:cxn modelId="{E52A7996-318C-43FD-A59C-223BB730D6C7}" type="presOf" srcId="{528674A9-9EC3-4A44-826D-33F69AE7D8F3}" destId="{D65DB106-AFE5-475E-B9F4-B39AD9E8AFB2}" srcOrd="0" destOrd="0" presId="urn:microsoft.com/office/officeart/2005/8/layout/vList2"/>
    <dgm:cxn modelId="{93A2BBDC-7437-4563-8A1E-113C719BFED0}" srcId="{17FEBFA3-9CF9-4FDC-BDFA-E6EE9D82012A}" destId="{615D7EE4-AE9F-40B0-A64A-BB058967B425}" srcOrd="7" destOrd="0" parTransId="{3D897CD9-719F-4CAA-B186-97FFAB1DE58D}" sibTransId="{7D1312DE-7F42-4223-A749-8DB64D3E50DF}"/>
    <dgm:cxn modelId="{43E2F33F-4EA7-4B4C-96A5-4352CEF34B7C}" srcId="{17FEBFA3-9CF9-4FDC-BDFA-E6EE9D82012A}" destId="{6DA37F07-B23E-49BC-8CA1-6DE739191BC7}" srcOrd="5" destOrd="0" parTransId="{CA21267A-6A17-494D-81FC-29980050354E}" sibTransId="{5D27255B-34B1-45C4-BE2A-EF971AF37881}"/>
    <dgm:cxn modelId="{6C57B6E5-B74C-4EFE-8F68-FA7467A9EFB6}" srcId="{17FEBFA3-9CF9-4FDC-BDFA-E6EE9D82012A}" destId="{3B948254-08D5-4BDE-A4E4-813DB830D001}" srcOrd="6" destOrd="0" parTransId="{CBFF9EC2-BF9B-4988-89CE-96452E9372BC}" sibTransId="{1EA12392-4D7F-4C50-8E12-8C4AE3BAFC21}"/>
    <dgm:cxn modelId="{EE7FCD67-6972-4893-966B-D21E4013F890}" type="presOf" srcId="{E590BC0C-D30F-44FC-9B7F-23C9CBD88CE4}" destId="{31FAACB4-2467-4458-907A-635187272C49}" srcOrd="0" destOrd="0" presId="urn:microsoft.com/office/officeart/2005/8/layout/vList2"/>
    <dgm:cxn modelId="{B3F03B5C-2058-4434-B84A-A2B4D7B6A1BB}" type="presOf" srcId="{F1316453-E8B1-44C6-9042-98E905A6D071}" destId="{189496EC-B718-4AE1-A2E4-ABD023AC33D3}" srcOrd="0" destOrd="0" presId="urn:microsoft.com/office/officeart/2005/8/layout/vList2"/>
    <dgm:cxn modelId="{72C245AF-EFBD-4460-B424-4E243BD60DB0}" srcId="{17FEBFA3-9CF9-4FDC-BDFA-E6EE9D82012A}" destId="{F374C6B7-5BDD-4F26-AFB9-06A6B4E8A122}" srcOrd="0" destOrd="0" parTransId="{FB5AEE75-4500-4804-87F6-523CF319FD8B}" sibTransId="{52F530EF-D53C-43C1-9530-B0154D9C310D}"/>
    <dgm:cxn modelId="{D81D603B-294B-405E-AC1E-75130F0B04D1}" srcId="{17FEBFA3-9CF9-4FDC-BDFA-E6EE9D82012A}" destId="{E15ACFB8-2DBC-4AF8-A400-25F2BB802D26}" srcOrd="1" destOrd="0" parTransId="{9CB1B0D4-5493-427F-B286-0CEFF2BFE591}" sibTransId="{00AF9A88-06B2-447A-9AB8-EB42D69B0ED3}"/>
    <dgm:cxn modelId="{09610BFC-E0CC-4E69-AF10-00E4EDE0FC8C}" type="presOf" srcId="{FFB00DFE-C2A4-4929-91FB-6744CE48F23C}" destId="{C19BBF16-97CD-46F5-B11E-F955A7853C6E}" srcOrd="0" destOrd="0" presId="urn:microsoft.com/office/officeart/2005/8/layout/vList2"/>
    <dgm:cxn modelId="{28D90658-8279-4C29-B823-DFC8F45B6FBB}" type="presOf" srcId="{E15ACFB8-2DBC-4AF8-A400-25F2BB802D26}" destId="{8A5F8095-731B-4864-BB04-D737C6254263}" srcOrd="0" destOrd="0" presId="urn:microsoft.com/office/officeart/2005/8/layout/vList2"/>
    <dgm:cxn modelId="{A2091E3E-984B-4B8E-8E6E-02EA3BB0A337}" type="presOf" srcId="{17FEBFA3-9CF9-4FDC-BDFA-E6EE9D82012A}" destId="{9778B24D-3594-4195-AF85-F50BC38CA052}" srcOrd="0" destOrd="0" presId="urn:microsoft.com/office/officeart/2005/8/layout/vList2"/>
    <dgm:cxn modelId="{F520E382-4A9F-4B04-84E6-CDAEB58CA535}" srcId="{17FEBFA3-9CF9-4FDC-BDFA-E6EE9D82012A}" destId="{F1316453-E8B1-44C6-9042-98E905A6D071}" srcOrd="10" destOrd="0" parTransId="{605F3EC4-6F7F-4FC6-88EC-B9252BA5B033}" sibTransId="{5EB3DA0F-84C7-40D0-A150-186FA5995C95}"/>
    <dgm:cxn modelId="{3C8FDA35-3187-48D5-A758-448E984D3543}" srcId="{17FEBFA3-9CF9-4FDC-BDFA-E6EE9D82012A}" destId="{50AE3E96-072F-4FD3-B524-BA93616BA0B4}" srcOrd="3" destOrd="0" parTransId="{6D17A472-522B-4B46-B3B2-B3E7662CBE7D}" sibTransId="{654207CC-8453-41D1-AA07-893EB25EF61C}"/>
    <dgm:cxn modelId="{CAB4A55B-78DE-48CD-9E26-089403679C8A}" type="presOf" srcId="{50AE3E96-072F-4FD3-B524-BA93616BA0B4}" destId="{1030595E-3FFB-4AAC-9224-E0186F96DFB6}" srcOrd="0" destOrd="0" presId="urn:microsoft.com/office/officeart/2005/8/layout/vList2"/>
    <dgm:cxn modelId="{6DDFFEFC-4E45-4E7F-A953-5FDFC3037A5A}" srcId="{17FEBFA3-9CF9-4FDC-BDFA-E6EE9D82012A}" destId="{FFB00DFE-C2A4-4929-91FB-6744CE48F23C}" srcOrd="2" destOrd="0" parTransId="{7A844BE7-E86D-4AF5-ADF7-4879FC384228}" sibTransId="{0F8EF213-B77F-4184-948F-FF542C990F3E}"/>
    <dgm:cxn modelId="{051CC86A-7377-4E0C-B69F-274C7DF91A88}" type="presOf" srcId="{3B948254-08D5-4BDE-A4E4-813DB830D001}" destId="{45D7A6D7-1312-41C0-AED3-D52A2AD93BF5}" srcOrd="0" destOrd="0" presId="urn:microsoft.com/office/officeart/2005/8/layout/vList2"/>
    <dgm:cxn modelId="{83ACC4D0-724B-4032-A987-B5D6E7F49BF3}" srcId="{17FEBFA3-9CF9-4FDC-BDFA-E6EE9D82012A}" destId="{528674A9-9EC3-4A44-826D-33F69AE7D8F3}" srcOrd="9" destOrd="0" parTransId="{8ACFD7C5-30E7-42EA-94B1-CEFAC05D94D1}" sibTransId="{22E15865-7332-4E41-BEF3-DDB0AC95F6C0}"/>
    <dgm:cxn modelId="{9E87B907-62A5-45BE-B885-2DF06164BB65}" type="presOf" srcId="{DDAB28E3-6E56-46BF-95E7-4BF49513BC44}" destId="{340D9D77-4E0A-4978-925A-EB9011AD0906}" srcOrd="0" destOrd="0" presId="urn:microsoft.com/office/officeart/2005/8/layout/vList2"/>
    <dgm:cxn modelId="{CE7920DF-36C3-4261-8039-6EA96EB18F3D}" srcId="{17FEBFA3-9CF9-4FDC-BDFA-E6EE9D82012A}" destId="{186D9911-25D1-4A5C-AD7F-B0E6E75AA3C9}" srcOrd="4" destOrd="0" parTransId="{1AC82F13-681C-4D74-8C03-5AF177976953}" sibTransId="{35452AEA-C628-4576-BB9B-364DCE05547D}"/>
    <dgm:cxn modelId="{5652510B-1F78-4E00-9D31-5D2F5A5EFAE5}" type="presOf" srcId="{6DA37F07-B23E-49BC-8CA1-6DE739191BC7}" destId="{66425868-209B-49FC-B8E3-63A5F6125121}" srcOrd="0" destOrd="0" presId="urn:microsoft.com/office/officeart/2005/8/layout/vList2"/>
    <dgm:cxn modelId="{D5053076-9B80-4B27-90BE-6C15A5C9EEC7}" type="presOf" srcId="{186D9911-25D1-4A5C-AD7F-B0E6E75AA3C9}" destId="{28D29B24-A85A-4B8A-9546-CB14950E21E9}" srcOrd="0" destOrd="0" presId="urn:microsoft.com/office/officeart/2005/8/layout/vList2"/>
    <dgm:cxn modelId="{6D481436-350F-42D4-AEA9-04F09AA95607}" srcId="{17FEBFA3-9CF9-4FDC-BDFA-E6EE9D82012A}" destId="{DDAB28E3-6E56-46BF-95E7-4BF49513BC44}" srcOrd="11" destOrd="0" parTransId="{1AD473DB-5020-47E5-9914-22A2B2233C4B}" sibTransId="{AFEB1327-520B-4B77-855E-940FD9459809}"/>
    <dgm:cxn modelId="{3A58DAAF-4688-4D21-94E9-828ED1277309}" type="presParOf" srcId="{9778B24D-3594-4195-AF85-F50BC38CA052}" destId="{76A83A6E-D343-4E83-8472-506F8245F8B4}" srcOrd="0" destOrd="0" presId="urn:microsoft.com/office/officeart/2005/8/layout/vList2"/>
    <dgm:cxn modelId="{BAA35EA7-051E-45B0-A35C-1250E37CB270}" type="presParOf" srcId="{9778B24D-3594-4195-AF85-F50BC38CA052}" destId="{39304BB1-3E54-4E3F-9850-669D9FFEE22E}" srcOrd="1" destOrd="0" presId="urn:microsoft.com/office/officeart/2005/8/layout/vList2"/>
    <dgm:cxn modelId="{63A45D04-BE3E-4C97-9F70-4F6A32B87D33}" type="presParOf" srcId="{9778B24D-3594-4195-AF85-F50BC38CA052}" destId="{8A5F8095-731B-4864-BB04-D737C6254263}" srcOrd="2" destOrd="0" presId="urn:microsoft.com/office/officeart/2005/8/layout/vList2"/>
    <dgm:cxn modelId="{5FB583F5-F72B-432E-9E5B-0CC18E42B63A}" type="presParOf" srcId="{9778B24D-3594-4195-AF85-F50BC38CA052}" destId="{F7E46E4A-C9C5-4719-B225-DA17AC919FF5}" srcOrd="3" destOrd="0" presId="urn:microsoft.com/office/officeart/2005/8/layout/vList2"/>
    <dgm:cxn modelId="{82F425A8-B44F-41CA-9BC1-FE972AAAF8A5}" type="presParOf" srcId="{9778B24D-3594-4195-AF85-F50BC38CA052}" destId="{C19BBF16-97CD-46F5-B11E-F955A7853C6E}" srcOrd="4" destOrd="0" presId="urn:microsoft.com/office/officeart/2005/8/layout/vList2"/>
    <dgm:cxn modelId="{AEFD0F66-5A00-486D-B5A7-C969DC04BF42}" type="presParOf" srcId="{9778B24D-3594-4195-AF85-F50BC38CA052}" destId="{F39D7308-6E8D-4A78-A2EC-F50EE4B36E85}" srcOrd="5" destOrd="0" presId="urn:microsoft.com/office/officeart/2005/8/layout/vList2"/>
    <dgm:cxn modelId="{5DEE2CF1-6C42-4F4B-97AE-4D64360B2BE6}" type="presParOf" srcId="{9778B24D-3594-4195-AF85-F50BC38CA052}" destId="{1030595E-3FFB-4AAC-9224-E0186F96DFB6}" srcOrd="6" destOrd="0" presId="urn:microsoft.com/office/officeart/2005/8/layout/vList2"/>
    <dgm:cxn modelId="{E4CC8609-EDDB-4CBC-B08C-9E9916DC2833}" type="presParOf" srcId="{9778B24D-3594-4195-AF85-F50BC38CA052}" destId="{6CFD1AD9-BCA4-4503-B79A-4C808887D334}" srcOrd="7" destOrd="0" presId="urn:microsoft.com/office/officeart/2005/8/layout/vList2"/>
    <dgm:cxn modelId="{A8BD4FC3-FCB3-471F-9992-615EB6123FD4}" type="presParOf" srcId="{9778B24D-3594-4195-AF85-F50BC38CA052}" destId="{28D29B24-A85A-4B8A-9546-CB14950E21E9}" srcOrd="8" destOrd="0" presId="urn:microsoft.com/office/officeart/2005/8/layout/vList2"/>
    <dgm:cxn modelId="{FD8422A9-EC7B-4BFF-B3CF-0120335C01AB}" type="presParOf" srcId="{9778B24D-3594-4195-AF85-F50BC38CA052}" destId="{6788F60A-B6BA-4BC6-A103-3D71ED9E208B}" srcOrd="9" destOrd="0" presId="urn:microsoft.com/office/officeart/2005/8/layout/vList2"/>
    <dgm:cxn modelId="{472E3FFE-493D-4BE3-B6F3-72FAD5CDA284}" type="presParOf" srcId="{9778B24D-3594-4195-AF85-F50BC38CA052}" destId="{66425868-209B-49FC-B8E3-63A5F6125121}" srcOrd="10" destOrd="0" presId="urn:microsoft.com/office/officeart/2005/8/layout/vList2"/>
    <dgm:cxn modelId="{801A13B4-EE99-468F-95E0-625A17ED4ACD}" type="presParOf" srcId="{9778B24D-3594-4195-AF85-F50BC38CA052}" destId="{48AF3F00-3BD3-45B5-B13A-461490240604}" srcOrd="11" destOrd="0" presId="urn:microsoft.com/office/officeart/2005/8/layout/vList2"/>
    <dgm:cxn modelId="{D9297A5B-BC9C-4FED-A431-9761AC2C0004}" type="presParOf" srcId="{9778B24D-3594-4195-AF85-F50BC38CA052}" destId="{45D7A6D7-1312-41C0-AED3-D52A2AD93BF5}" srcOrd="12" destOrd="0" presId="urn:microsoft.com/office/officeart/2005/8/layout/vList2"/>
    <dgm:cxn modelId="{750AA3D4-A603-4B2A-9560-55B2FC2F72C8}" type="presParOf" srcId="{9778B24D-3594-4195-AF85-F50BC38CA052}" destId="{2C68B4D2-2F4E-4BD8-9A8E-14C2D5572680}" srcOrd="13" destOrd="0" presId="urn:microsoft.com/office/officeart/2005/8/layout/vList2"/>
    <dgm:cxn modelId="{629C7428-9B63-4934-BC4C-8247B2482D54}" type="presParOf" srcId="{9778B24D-3594-4195-AF85-F50BC38CA052}" destId="{47B532A0-8E5E-4FD1-97AF-3B0B5ADE1724}" srcOrd="14" destOrd="0" presId="urn:microsoft.com/office/officeart/2005/8/layout/vList2"/>
    <dgm:cxn modelId="{5457BAA4-B457-404A-AAC1-C00648E421F2}" type="presParOf" srcId="{9778B24D-3594-4195-AF85-F50BC38CA052}" destId="{DDB633DA-53A8-445D-A4A7-B9D51F9BF1D4}" srcOrd="15" destOrd="0" presId="urn:microsoft.com/office/officeart/2005/8/layout/vList2"/>
    <dgm:cxn modelId="{E16936DD-DF04-444F-B118-1D4384AA3DD6}" type="presParOf" srcId="{9778B24D-3594-4195-AF85-F50BC38CA052}" destId="{31FAACB4-2467-4458-907A-635187272C49}" srcOrd="16" destOrd="0" presId="urn:microsoft.com/office/officeart/2005/8/layout/vList2"/>
    <dgm:cxn modelId="{3023DE93-E461-4054-9E56-BFF60676B61C}" type="presParOf" srcId="{9778B24D-3594-4195-AF85-F50BC38CA052}" destId="{A18E2293-50D7-4C2E-9F0C-37EA581E5138}" srcOrd="17" destOrd="0" presId="urn:microsoft.com/office/officeart/2005/8/layout/vList2"/>
    <dgm:cxn modelId="{0922A5ED-137F-4079-B0AD-7777A225FAC3}" type="presParOf" srcId="{9778B24D-3594-4195-AF85-F50BC38CA052}" destId="{D65DB106-AFE5-475E-B9F4-B39AD9E8AFB2}" srcOrd="18" destOrd="0" presId="urn:microsoft.com/office/officeart/2005/8/layout/vList2"/>
    <dgm:cxn modelId="{EDEE3CB8-1321-4A8A-8C44-0B6B56FC3D70}" type="presParOf" srcId="{9778B24D-3594-4195-AF85-F50BC38CA052}" destId="{F6F78437-5B1B-44B4-AC9F-3EDD8566C42F}" srcOrd="19" destOrd="0" presId="urn:microsoft.com/office/officeart/2005/8/layout/vList2"/>
    <dgm:cxn modelId="{8E567A5C-5CE6-495F-8FCF-6E9E354C6995}" type="presParOf" srcId="{9778B24D-3594-4195-AF85-F50BC38CA052}" destId="{189496EC-B718-4AE1-A2E4-ABD023AC33D3}" srcOrd="20" destOrd="0" presId="urn:microsoft.com/office/officeart/2005/8/layout/vList2"/>
    <dgm:cxn modelId="{A31B71FD-6CC6-4FC2-A02A-825A7463B055}" type="presParOf" srcId="{9778B24D-3594-4195-AF85-F50BC38CA052}" destId="{73BEB912-A477-482C-A803-8AA86E4CB7DD}" srcOrd="21" destOrd="0" presId="urn:microsoft.com/office/officeart/2005/8/layout/vList2"/>
    <dgm:cxn modelId="{8202699C-B929-4F21-A528-3D221DAAF269}" type="presParOf" srcId="{9778B24D-3594-4195-AF85-F50BC38CA052}" destId="{340D9D77-4E0A-4978-925A-EB9011AD0906}" srcOrd="2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C73851-AC8A-44E2-93AE-99B2E927CF88}" type="doc">
      <dgm:prSet loTypeId="urn:microsoft.com/office/officeart/2005/8/layout/hList3" loCatId="list" qsTypeId="urn:microsoft.com/office/officeart/2005/8/quickstyle/simple1" qsCatId="simple" csTypeId="urn:microsoft.com/office/officeart/2005/8/colors/colorful2" csCatId="colorful" phldr="1"/>
      <dgm:spPr/>
      <dgm:t>
        <a:bodyPr/>
        <a:lstStyle/>
        <a:p>
          <a:endParaRPr lang="en-US"/>
        </a:p>
      </dgm:t>
    </dgm:pt>
    <dgm:pt modelId="{212593D1-EB4E-4FEE-826B-4A563BAECB42}">
      <dgm:prSet phldrT="[Text]"/>
      <dgm:spPr/>
      <dgm:t>
        <a:bodyPr/>
        <a:lstStyle/>
        <a:p>
          <a:r>
            <a:rPr lang="en-US" dirty="0" smtClean="0"/>
            <a:t>Project Goals</a:t>
          </a:r>
          <a:endParaRPr lang="en-US" dirty="0"/>
        </a:p>
      </dgm:t>
    </dgm:pt>
    <dgm:pt modelId="{B4C56032-9AB4-4A9F-9A31-C7E0FF22B719}" type="parTrans" cxnId="{EEE5A146-4413-44FF-A198-636A44D0E856}">
      <dgm:prSet/>
      <dgm:spPr/>
      <dgm:t>
        <a:bodyPr/>
        <a:lstStyle/>
        <a:p>
          <a:endParaRPr lang="en-US"/>
        </a:p>
      </dgm:t>
    </dgm:pt>
    <dgm:pt modelId="{2EF9E846-128A-4485-B4A2-28D2C2733CDB}" type="sibTrans" cxnId="{EEE5A146-4413-44FF-A198-636A44D0E856}">
      <dgm:prSet/>
      <dgm:spPr/>
      <dgm:t>
        <a:bodyPr/>
        <a:lstStyle/>
        <a:p>
          <a:endParaRPr lang="en-US"/>
        </a:p>
      </dgm:t>
    </dgm:pt>
    <dgm:pt modelId="{F54A2AF0-4DE4-4D11-872A-2909F5768ADA}">
      <dgm:prSet phldrT="[Text]"/>
      <dgm:spPr/>
      <dgm:t>
        <a:bodyPr/>
        <a:lstStyle/>
        <a:p>
          <a:r>
            <a:rPr lang="en-US" dirty="0" smtClean="0"/>
            <a:t>Data Driven</a:t>
          </a:r>
          <a:endParaRPr lang="en-US" dirty="0"/>
        </a:p>
      </dgm:t>
    </dgm:pt>
    <dgm:pt modelId="{B9CF91F8-0A5F-43CC-AFCC-0886BCC58138}" type="parTrans" cxnId="{421DF2F0-4A6F-4D33-80E3-A496D07BBC92}">
      <dgm:prSet/>
      <dgm:spPr/>
      <dgm:t>
        <a:bodyPr/>
        <a:lstStyle/>
        <a:p>
          <a:endParaRPr lang="en-US"/>
        </a:p>
      </dgm:t>
    </dgm:pt>
    <dgm:pt modelId="{C9C16C54-9C18-4343-999E-6DD208762673}" type="sibTrans" cxnId="{421DF2F0-4A6F-4D33-80E3-A496D07BBC92}">
      <dgm:prSet/>
      <dgm:spPr/>
      <dgm:t>
        <a:bodyPr/>
        <a:lstStyle/>
        <a:p>
          <a:endParaRPr lang="en-US"/>
        </a:p>
      </dgm:t>
    </dgm:pt>
    <dgm:pt modelId="{C95575C1-F22D-4E4F-9E17-691299A056AD}">
      <dgm:prSet phldrT="[Text]"/>
      <dgm:spPr/>
      <dgm:t>
        <a:bodyPr/>
        <a:lstStyle/>
        <a:p>
          <a:r>
            <a:rPr lang="en-US" dirty="0" smtClean="0"/>
            <a:t>Meet the November Letting</a:t>
          </a:r>
          <a:endParaRPr lang="en-US" dirty="0"/>
        </a:p>
      </dgm:t>
    </dgm:pt>
    <dgm:pt modelId="{823FD576-4C41-4B08-86CB-CE8F3AF6AB23}" type="parTrans" cxnId="{B09ECAD8-A0BB-42ED-A48F-771F5A1E9959}">
      <dgm:prSet/>
      <dgm:spPr/>
      <dgm:t>
        <a:bodyPr/>
        <a:lstStyle/>
        <a:p>
          <a:endParaRPr lang="en-US"/>
        </a:p>
      </dgm:t>
    </dgm:pt>
    <dgm:pt modelId="{EB2E5183-7043-4C72-88E4-C7F843ED2D65}" type="sibTrans" cxnId="{B09ECAD8-A0BB-42ED-A48F-771F5A1E9959}">
      <dgm:prSet/>
      <dgm:spPr/>
      <dgm:t>
        <a:bodyPr/>
        <a:lstStyle/>
        <a:p>
          <a:endParaRPr lang="en-US"/>
        </a:p>
      </dgm:t>
    </dgm:pt>
    <dgm:pt modelId="{78C44420-EB6E-462B-8825-20FB064C59CA}">
      <dgm:prSet phldrT="[Text]"/>
      <dgm:spPr/>
      <dgm:t>
        <a:bodyPr/>
        <a:lstStyle/>
        <a:p>
          <a:r>
            <a:rPr lang="en-US" dirty="0" smtClean="0"/>
            <a:t>Stay within Right of Way or Possibly Easements</a:t>
          </a:r>
          <a:endParaRPr lang="en-US" dirty="0"/>
        </a:p>
      </dgm:t>
    </dgm:pt>
    <dgm:pt modelId="{1AC87DB5-585E-4B06-8411-78184A9DD0D4}" type="parTrans" cxnId="{DCBAA848-B86C-4E9B-A0FF-453A2066082E}">
      <dgm:prSet/>
      <dgm:spPr/>
      <dgm:t>
        <a:bodyPr/>
        <a:lstStyle/>
        <a:p>
          <a:endParaRPr lang="en-US"/>
        </a:p>
      </dgm:t>
    </dgm:pt>
    <dgm:pt modelId="{5AF4F449-6EEE-4418-A061-656A5F65C17C}" type="sibTrans" cxnId="{DCBAA848-B86C-4E9B-A0FF-453A2066082E}">
      <dgm:prSet/>
      <dgm:spPr/>
      <dgm:t>
        <a:bodyPr/>
        <a:lstStyle/>
        <a:p>
          <a:endParaRPr lang="en-US"/>
        </a:p>
      </dgm:t>
    </dgm:pt>
    <dgm:pt modelId="{7B800F0B-8B08-4E29-8EE1-39F3FCB4F278}" type="pres">
      <dgm:prSet presAssocID="{EFC73851-AC8A-44E2-93AE-99B2E927CF88}" presName="composite" presStyleCnt="0">
        <dgm:presLayoutVars>
          <dgm:chMax val="1"/>
          <dgm:dir/>
          <dgm:resizeHandles val="exact"/>
        </dgm:presLayoutVars>
      </dgm:prSet>
      <dgm:spPr/>
      <dgm:t>
        <a:bodyPr/>
        <a:lstStyle/>
        <a:p>
          <a:endParaRPr lang="en-US"/>
        </a:p>
      </dgm:t>
    </dgm:pt>
    <dgm:pt modelId="{37BF9548-B8E8-48F6-A330-9F36119203CC}" type="pres">
      <dgm:prSet presAssocID="{212593D1-EB4E-4FEE-826B-4A563BAECB42}" presName="roof" presStyleLbl="dkBgShp" presStyleIdx="0" presStyleCnt="2"/>
      <dgm:spPr/>
      <dgm:t>
        <a:bodyPr/>
        <a:lstStyle/>
        <a:p>
          <a:endParaRPr lang="en-US"/>
        </a:p>
      </dgm:t>
    </dgm:pt>
    <dgm:pt modelId="{4BA42804-190A-4818-B5A4-2AD890C8FE14}" type="pres">
      <dgm:prSet presAssocID="{212593D1-EB4E-4FEE-826B-4A563BAECB42}" presName="pillars" presStyleCnt="0"/>
      <dgm:spPr/>
    </dgm:pt>
    <dgm:pt modelId="{CF3CD889-528F-40B8-BA29-88214267BCAA}" type="pres">
      <dgm:prSet presAssocID="{212593D1-EB4E-4FEE-826B-4A563BAECB42}" presName="pillar1" presStyleLbl="node1" presStyleIdx="0" presStyleCnt="3">
        <dgm:presLayoutVars>
          <dgm:bulletEnabled val="1"/>
        </dgm:presLayoutVars>
      </dgm:prSet>
      <dgm:spPr/>
      <dgm:t>
        <a:bodyPr/>
        <a:lstStyle/>
        <a:p>
          <a:endParaRPr lang="en-US"/>
        </a:p>
      </dgm:t>
    </dgm:pt>
    <dgm:pt modelId="{61C19A17-BDCF-4E3B-BE98-BB4CC63CB06A}" type="pres">
      <dgm:prSet presAssocID="{C95575C1-F22D-4E4F-9E17-691299A056AD}" presName="pillarX" presStyleLbl="node1" presStyleIdx="1" presStyleCnt="3">
        <dgm:presLayoutVars>
          <dgm:bulletEnabled val="1"/>
        </dgm:presLayoutVars>
      </dgm:prSet>
      <dgm:spPr/>
      <dgm:t>
        <a:bodyPr/>
        <a:lstStyle/>
        <a:p>
          <a:endParaRPr lang="en-US"/>
        </a:p>
      </dgm:t>
    </dgm:pt>
    <dgm:pt modelId="{DA0344B5-2163-4738-A17B-D36A9AB2DABF}" type="pres">
      <dgm:prSet presAssocID="{78C44420-EB6E-462B-8825-20FB064C59CA}" presName="pillarX" presStyleLbl="node1" presStyleIdx="2" presStyleCnt="3">
        <dgm:presLayoutVars>
          <dgm:bulletEnabled val="1"/>
        </dgm:presLayoutVars>
      </dgm:prSet>
      <dgm:spPr/>
      <dgm:t>
        <a:bodyPr/>
        <a:lstStyle/>
        <a:p>
          <a:endParaRPr lang="en-US"/>
        </a:p>
      </dgm:t>
    </dgm:pt>
    <dgm:pt modelId="{BD8C9716-4F7B-4869-AA2A-ABB9D73132D5}" type="pres">
      <dgm:prSet presAssocID="{212593D1-EB4E-4FEE-826B-4A563BAECB42}" presName="base" presStyleLbl="dkBgShp" presStyleIdx="1" presStyleCnt="2"/>
      <dgm:spPr/>
      <dgm:t>
        <a:bodyPr/>
        <a:lstStyle/>
        <a:p>
          <a:endParaRPr lang="en-US"/>
        </a:p>
      </dgm:t>
    </dgm:pt>
  </dgm:ptLst>
  <dgm:cxnLst>
    <dgm:cxn modelId="{8704FCC8-2660-4686-9A9E-96249EC5DE6D}" type="presOf" srcId="{212593D1-EB4E-4FEE-826B-4A563BAECB42}" destId="{37BF9548-B8E8-48F6-A330-9F36119203CC}" srcOrd="0" destOrd="0" presId="urn:microsoft.com/office/officeart/2005/8/layout/hList3"/>
    <dgm:cxn modelId="{421DF2F0-4A6F-4D33-80E3-A496D07BBC92}" srcId="{212593D1-EB4E-4FEE-826B-4A563BAECB42}" destId="{F54A2AF0-4DE4-4D11-872A-2909F5768ADA}" srcOrd="0" destOrd="0" parTransId="{B9CF91F8-0A5F-43CC-AFCC-0886BCC58138}" sibTransId="{C9C16C54-9C18-4343-999E-6DD208762673}"/>
    <dgm:cxn modelId="{EEE5A146-4413-44FF-A198-636A44D0E856}" srcId="{EFC73851-AC8A-44E2-93AE-99B2E927CF88}" destId="{212593D1-EB4E-4FEE-826B-4A563BAECB42}" srcOrd="0" destOrd="0" parTransId="{B4C56032-9AB4-4A9F-9A31-C7E0FF22B719}" sibTransId="{2EF9E846-128A-4485-B4A2-28D2C2733CDB}"/>
    <dgm:cxn modelId="{B09ECAD8-A0BB-42ED-A48F-771F5A1E9959}" srcId="{212593D1-EB4E-4FEE-826B-4A563BAECB42}" destId="{C95575C1-F22D-4E4F-9E17-691299A056AD}" srcOrd="1" destOrd="0" parTransId="{823FD576-4C41-4B08-86CB-CE8F3AF6AB23}" sibTransId="{EB2E5183-7043-4C72-88E4-C7F843ED2D65}"/>
    <dgm:cxn modelId="{EC839C12-57C0-4603-93C9-632B3A1E8B05}" type="presOf" srcId="{F54A2AF0-4DE4-4D11-872A-2909F5768ADA}" destId="{CF3CD889-528F-40B8-BA29-88214267BCAA}" srcOrd="0" destOrd="0" presId="urn:microsoft.com/office/officeart/2005/8/layout/hList3"/>
    <dgm:cxn modelId="{4599432E-E10B-460C-AC20-7AE58294BD2E}" type="presOf" srcId="{EFC73851-AC8A-44E2-93AE-99B2E927CF88}" destId="{7B800F0B-8B08-4E29-8EE1-39F3FCB4F278}" srcOrd="0" destOrd="0" presId="urn:microsoft.com/office/officeart/2005/8/layout/hList3"/>
    <dgm:cxn modelId="{DCBAA848-B86C-4E9B-A0FF-453A2066082E}" srcId="{212593D1-EB4E-4FEE-826B-4A563BAECB42}" destId="{78C44420-EB6E-462B-8825-20FB064C59CA}" srcOrd="2" destOrd="0" parTransId="{1AC87DB5-585E-4B06-8411-78184A9DD0D4}" sibTransId="{5AF4F449-6EEE-4418-A061-656A5F65C17C}"/>
    <dgm:cxn modelId="{18265AC7-6023-4D32-9CB1-B5511AB3461E}" type="presOf" srcId="{78C44420-EB6E-462B-8825-20FB064C59CA}" destId="{DA0344B5-2163-4738-A17B-D36A9AB2DABF}" srcOrd="0" destOrd="0" presId="urn:microsoft.com/office/officeart/2005/8/layout/hList3"/>
    <dgm:cxn modelId="{CB572660-340B-4073-A6EA-F63DD7A115C6}" type="presOf" srcId="{C95575C1-F22D-4E4F-9E17-691299A056AD}" destId="{61C19A17-BDCF-4E3B-BE98-BB4CC63CB06A}" srcOrd="0" destOrd="0" presId="urn:microsoft.com/office/officeart/2005/8/layout/hList3"/>
    <dgm:cxn modelId="{99676AAD-4F3E-4C9D-BA78-A107F05DAAB1}" type="presParOf" srcId="{7B800F0B-8B08-4E29-8EE1-39F3FCB4F278}" destId="{37BF9548-B8E8-48F6-A330-9F36119203CC}" srcOrd="0" destOrd="0" presId="urn:microsoft.com/office/officeart/2005/8/layout/hList3"/>
    <dgm:cxn modelId="{8BB514FC-6AC1-449C-8C89-A910C9C7DDC7}" type="presParOf" srcId="{7B800F0B-8B08-4E29-8EE1-39F3FCB4F278}" destId="{4BA42804-190A-4818-B5A4-2AD890C8FE14}" srcOrd="1" destOrd="0" presId="urn:microsoft.com/office/officeart/2005/8/layout/hList3"/>
    <dgm:cxn modelId="{85580E14-1C65-43D0-B77D-51C810755C69}" type="presParOf" srcId="{4BA42804-190A-4818-B5A4-2AD890C8FE14}" destId="{CF3CD889-528F-40B8-BA29-88214267BCAA}" srcOrd="0" destOrd="0" presId="urn:microsoft.com/office/officeart/2005/8/layout/hList3"/>
    <dgm:cxn modelId="{16FF5F0C-D20F-4441-805D-CBAE7ACA15F1}" type="presParOf" srcId="{4BA42804-190A-4818-B5A4-2AD890C8FE14}" destId="{61C19A17-BDCF-4E3B-BE98-BB4CC63CB06A}" srcOrd="1" destOrd="0" presId="urn:microsoft.com/office/officeart/2005/8/layout/hList3"/>
    <dgm:cxn modelId="{7E076E78-7D77-49A5-929C-8DA0EDA9E4B6}" type="presParOf" srcId="{4BA42804-190A-4818-B5A4-2AD890C8FE14}" destId="{DA0344B5-2163-4738-A17B-D36A9AB2DABF}" srcOrd="2" destOrd="0" presId="urn:microsoft.com/office/officeart/2005/8/layout/hList3"/>
    <dgm:cxn modelId="{60C28C25-1D3A-44AE-A7D4-DA0022AC5D91}" type="presParOf" srcId="{7B800F0B-8B08-4E29-8EE1-39F3FCB4F278}" destId="{BD8C9716-4F7B-4869-AA2A-ABB9D73132D5}" srcOrd="2" destOrd="0" presId="urn:microsoft.com/office/officeart/2005/8/layout/hList3"/>
  </dgm:cxnLst>
  <dgm:bg/>
  <dgm:whole>
    <a:ln w="101600" cmpd="thickThin">
      <a:solidFill>
        <a:schemeClr val="tx1">
          <a:alpha val="0"/>
        </a:schemeClr>
      </a:solidFill>
    </a:ln>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2B6D6A-6C1A-4342-B6BA-DEAB4193E411}" type="doc">
      <dgm:prSet loTypeId="urn:microsoft.com/office/officeart/2005/8/layout/hChevron3" loCatId="process" qsTypeId="urn:microsoft.com/office/officeart/2005/8/quickstyle/simple1" qsCatId="simple" csTypeId="urn:microsoft.com/office/officeart/2005/8/colors/colorful2" csCatId="colorful" phldr="1"/>
      <dgm:spPr/>
      <dgm:t>
        <a:bodyPr/>
        <a:lstStyle/>
        <a:p>
          <a:endParaRPr lang="en-US"/>
        </a:p>
      </dgm:t>
    </dgm:pt>
    <dgm:pt modelId="{1F869B28-20F3-434D-802D-605829D0E21C}">
      <dgm:prSet phldrT="[Text]"/>
      <dgm:spPr/>
      <dgm:t>
        <a:bodyPr/>
        <a:lstStyle/>
        <a:p>
          <a:r>
            <a:rPr lang="en-US" dirty="0" smtClean="0"/>
            <a:t>Field Reconnaissance</a:t>
          </a:r>
          <a:endParaRPr lang="en-US" dirty="0"/>
        </a:p>
      </dgm:t>
    </dgm:pt>
    <dgm:pt modelId="{89156DB8-A5ED-4B3C-845C-0B11C490B419}" type="parTrans" cxnId="{CC814D92-0161-4A4A-ACC3-C6780317A2DF}">
      <dgm:prSet/>
      <dgm:spPr/>
      <dgm:t>
        <a:bodyPr/>
        <a:lstStyle/>
        <a:p>
          <a:endParaRPr lang="en-US"/>
        </a:p>
      </dgm:t>
    </dgm:pt>
    <dgm:pt modelId="{CFAC9A65-C103-4D3F-8177-92E5224073FA}" type="sibTrans" cxnId="{CC814D92-0161-4A4A-ACC3-C6780317A2DF}">
      <dgm:prSet/>
      <dgm:spPr/>
      <dgm:t>
        <a:bodyPr/>
        <a:lstStyle/>
        <a:p>
          <a:endParaRPr lang="en-US"/>
        </a:p>
      </dgm:t>
    </dgm:pt>
    <dgm:pt modelId="{6D322DA4-7003-4D9F-9B9C-D8625C5E3425}">
      <dgm:prSet/>
      <dgm:spPr/>
      <dgm:t>
        <a:bodyPr/>
        <a:lstStyle/>
        <a:p>
          <a:r>
            <a:rPr lang="en-US" dirty="0" smtClean="0"/>
            <a:t>Field Inspection</a:t>
          </a:r>
          <a:endParaRPr lang="en-US" dirty="0"/>
        </a:p>
      </dgm:t>
    </dgm:pt>
    <dgm:pt modelId="{59D972D1-992A-4BF3-AD0D-E3E3523F508B}" type="parTrans" cxnId="{C9317801-67A8-4A3B-BE1B-5C60B029C95C}">
      <dgm:prSet/>
      <dgm:spPr/>
      <dgm:t>
        <a:bodyPr/>
        <a:lstStyle/>
        <a:p>
          <a:endParaRPr lang="en-US"/>
        </a:p>
      </dgm:t>
    </dgm:pt>
    <dgm:pt modelId="{6C9A80E0-A0C6-4FD6-B0BE-175497D2B46B}" type="sibTrans" cxnId="{C9317801-67A8-4A3B-BE1B-5C60B029C95C}">
      <dgm:prSet/>
      <dgm:spPr/>
      <dgm:t>
        <a:bodyPr/>
        <a:lstStyle/>
        <a:p>
          <a:endParaRPr lang="en-US"/>
        </a:p>
      </dgm:t>
    </dgm:pt>
    <dgm:pt modelId="{C3C48329-9B18-4D7B-A415-8E03C3E4505B}">
      <dgm:prSet/>
      <dgm:spPr/>
      <dgm:t>
        <a:bodyPr/>
        <a:lstStyle/>
        <a:p>
          <a:r>
            <a:rPr lang="en-US" dirty="0" smtClean="0"/>
            <a:t>Inventory Curve Safe Speed (Digital Ball Bank Indicator)</a:t>
          </a:r>
          <a:endParaRPr lang="en-US" dirty="0"/>
        </a:p>
      </dgm:t>
    </dgm:pt>
    <dgm:pt modelId="{F64B482B-903F-4CF6-99DB-4901A012F990}" type="parTrans" cxnId="{81FCA08A-41A0-46C1-A5F7-5FC83F5AEC1B}">
      <dgm:prSet/>
      <dgm:spPr/>
      <dgm:t>
        <a:bodyPr/>
        <a:lstStyle/>
        <a:p>
          <a:endParaRPr lang="en-US"/>
        </a:p>
      </dgm:t>
    </dgm:pt>
    <dgm:pt modelId="{4C06451E-5DFD-482A-A2A9-CA7E7D8E3CCA}" type="sibTrans" cxnId="{81FCA08A-41A0-46C1-A5F7-5FC83F5AEC1B}">
      <dgm:prSet/>
      <dgm:spPr/>
      <dgm:t>
        <a:bodyPr/>
        <a:lstStyle/>
        <a:p>
          <a:endParaRPr lang="en-US"/>
        </a:p>
      </dgm:t>
    </dgm:pt>
    <dgm:pt modelId="{BB5A5E35-261F-486C-9888-150D82FC5E74}" type="pres">
      <dgm:prSet presAssocID="{A12B6D6A-6C1A-4342-B6BA-DEAB4193E411}" presName="Name0" presStyleCnt="0">
        <dgm:presLayoutVars>
          <dgm:dir/>
          <dgm:resizeHandles val="exact"/>
        </dgm:presLayoutVars>
      </dgm:prSet>
      <dgm:spPr/>
      <dgm:t>
        <a:bodyPr/>
        <a:lstStyle/>
        <a:p>
          <a:endParaRPr lang="en-US"/>
        </a:p>
      </dgm:t>
    </dgm:pt>
    <dgm:pt modelId="{99EE96DD-8D4B-4776-A42A-2D90961E2FA3}" type="pres">
      <dgm:prSet presAssocID="{1F869B28-20F3-434D-802D-605829D0E21C}" presName="parTxOnly" presStyleLbl="node1" presStyleIdx="0" presStyleCnt="3">
        <dgm:presLayoutVars>
          <dgm:bulletEnabled val="1"/>
        </dgm:presLayoutVars>
      </dgm:prSet>
      <dgm:spPr/>
      <dgm:t>
        <a:bodyPr/>
        <a:lstStyle/>
        <a:p>
          <a:endParaRPr lang="en-US"/>
        </a:p>
      </dgm:t>
    </dgm:pt>
    <dgm:pt modelId="{9D4F873E-B870-448D-927E-712E8C0F8AA6}" type="pres">
      <dgm:prSet presAssocID="{CFAC9A65-C103-4D3F-8177-92E5224073FA}" presName="parSpace" presStyleCnt="0"/>
      <dgm:spPr/>
    </dgm:pt>
    <dgm:pt modelId="{85D81318-1BB4-4E3D-9C27-198C8EF29C4D}" type="pres">
      <dgm:prSet presAssocID="{6D322DA4-7003-4D9F-9B9C-D8625C5E3425}" presName="parTxOnly" presStyleLbl="node1" presStyleIdx="1" presStyleCnt="3">
        <dgm:presLayoutVars>
          <dgm:bulletEnabled val="1"/>
        </dgm:presLayoutVars>
      </dgm:prSet>
      <dgm:spPr/>
      <dgm:t>
        <a:bodyPr/>
        <a:lstStyle/>
        <a:p>
          <a:endParaRPr lang="en-US"/>
        </a:p>
      </dgm:t>
    </dgm:pt>
    <dgm:pt modelId="{5623F9DA-FC87-4160-803B-E9CDE59B9456}" type="pres">
      <dgm:prSet presAssocID="{6C9A80E0-A0C6-4FD6-B0BE-175497D2B46B}" presName="parSpace" presStyleCnt="0"/>
      <dgm:spPr/>
    </dgm:pt>
    <dgm:pt modelId="{43B425F1-1C6B-4872-B840-549948B6BF1C}" type="pres">
      <dgm:prSet presAssocID="{C3C48329-9B18-4D7B-A415-8E03C3E4505B}" presName="parTxOnly" presStyleLbl="node1" presStyleIdx="2" presStyleCnt="3">
        <dgm:presLayoutVars>
          <dgm:bulletEnabled val="1"/>
        </dgm:presLayoutVars>
      </dgm:prSet>
      <dgm:spPr/>
      <dgm:t>
        <a:bodyPr/>
        <a:lstStyle/>
        <a:p>
          <a:endParaRPr lang="en-US"/>
        </a:p>
      </dgm:t>
    </dgm:pt>
  </dgm:ptLst>
  <dgm:cxnLst>
    <dgm:cxn modelId="{A621A3A6-C1B7-40F8-872D-9C4D58469619}" type="presOf" srcId="{6D322DA4-7003-4D9F-9B9C-D8625C5E3425}" destId="{85D81318-1BB4-4E3D-9C27-198C8EF29C4D}" srcOrd="0" destOrd="0" presId="urn:microsoft.com/office/officeart/2005/8/layout/hChevron3"/>
    <dgm:cxn modelId="{F55644B5-FA3D-4D9D-954F-5D61ABA4C118}" type="presOf" srcId="{1F869B28-20F3-434D-802D-605829D0E21C}" destId="{99EE96DD-8D4B-4776-A42A-2D90961E2FA3}" srcOrd="0" destOrd="0" presId="urn:microsoft.com/office/officeart/2005/8/layout/hChevron3"/>
    <dgm:cxn modelId="{17B14DD6-21B1-477F-BE7B-0C8A22166843}" type="presOf" srcId="{A12B6D6A-6C1A-4342-B6BA-DEAB4193E411}" destId="{BB5A5E35-261F-486C-9888-150D82FC5E74}" srcOrd="0" destOrd="0" presId="urn:microsoft.com/office/officeart/2005/8/layout/hChevron3"/>
    <dgm:cxn modelId="{C9317801-67A8-4A3B-BE1B-5C60B029C95C}" srcId="{A12B6D6A-6C1A-4342-B6BA-DEAB4193E411}" destId="{6D322DA4-7003-4D9F-9B9C-D8625C5E3425}" srcOrd="1" destOrd="0" parTransId="{59D972D1-992A-4BF3-AD0D-E3E3523F508B}" sibTransId="{6C9A80E0-A0C6-4FD6-B0BE-175497D2B46B}"/>
    <dgm:cxn modelId="{81FCA08A-41A0-46C1-A5F7-5FC83F5AEC1B}" srcId="{A12B6D6A-6C1A-4342-B6BA-DEAB4193E411}" destId="{C3C48329-9B18-4D7B-A415-8E03C3E4505B}" srcOrd="2" destOrd="0" parTransId="{F64B482B-903F-4CF6-99DB-4901A012F990}" sibTransId="{4C06451E-5DFD-482A-A2A9-CA7E7D8E3CCA}"/>
    <dgm:cxn modelId="{D66B9741-6F11-44D1-BCAC-8ECAB2EF9FB0}" type="presOf" srcId="{C3C48329-9B18-4D7B-A415-8E03C3E4505B}" destId="{43B425F1-1C6B-4872-B840-549948B6BF1C}" srcOrd="0" destOrd="0" presId="urn:microsoft.com/office/officeart/2005/8/layout/hChevron3"/>
    <dgm:cxn modelId="{CC814D92-0161-4A4A-ACC3-C6780317A2DF}" srcId="{A12B6D6A-6C1A-4342-B6BA-DEAB4193E411}" destId="{1F869B28-20F3-434D-802D-605829D0E21C}" srcOrd="0" destOrd="0" parTransId="{89156DB8-A5ED-4B3C-845C-0B11C490B419}" sibTransId="{CFAC9A65-C103-4D3F-8177-92E5224073FA}"/>
    <dgm:cxn modelId="{C4501C29-AEEF-4D6B-A79F-01960E4D453A}" type="presParOf" srcId="{BB5A5E35-261F-486C-9888-150D82FC5E74}" destId="{99EE96DD-8D4B-4776-A42A-2D90961E2FA3}" srcOrd="0" destOrd="0" presId="urn:microsoft.com/office/officeart/2005/8/layout/hChevron3"/>
    <dgm:cxn modelId="{73434CDA-49F8-47F6-B27D-FBA51E7827AF}" type="presParOf" srcId="{BB5A5E35-261F-486C-9888-150D82FC5E74}" destId="{9D4F873E-B870-448D-927E-712E8C0F8AA6}" srcOrd="1" destOrd="0" presId="urn:microsoft.com/office/officeart/2005/8/layout/hChevron3"/>
    <dgm:cxn modelId="{FFCB414A-EE77-4B21-A6F7-E5F943D92BC1}" type="presParOf" srcId="{BB5A5E35-261F-486C-9888-150D82FC5E74}" destId="{85D81318-1BB4-4E3D-9C27-198C8EF29C4D}" srcOrd="2" destOrd="0" presId="urn:microsoft.com/office/officeart/2005/8/layout/hChevron3"/>
    <dgm:cxn modelId="{EC80A8E7-CC13-4041-90B5-C6FF2DB4F1B0}" type="presParOf" srcId="{BB5A5E35-261F-486C-9888-150D82FC5E74}" destId="{5623F9DA-FC87-4160-803B-E9CDE59B9456}" srcOrd="3" destOrd="0" presId="urn:microsoft.com/office/officeart/2005/8/layout/hChevron3"/>
    <dgm:cxn modelId="{B977CCCC-8D08-463A-8CDA-FD1766AD4CF1}" type="presParOf" srcId="{BB5A5E35-261F-486C-9888-150D82FC5E74}" destId="{43B425F1-1C6B-4872-B840-549948B6BF1C}" srcOrd="4"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3F26B6-D687-4801-875E-6B55915E6DB1}" type="doc">
      <dgm:prSet loTypeId="urn:microsoft.com/office/officeart/2005/8/layout/radial3" loCatId="relationship" qsTypeId="urn:microsoft.com/office/officeart/2005/8/quickstyle/simple1" qsCatId="simple" csTypeId="urn:microsoft.com/office/officeart/2005/8/colors/colorful1#1" csCatId="colorful" phldr="1"/>
      <dgm:spPr/>
      <dgm:t>
        <a:bodyPr/>
        <a:lstStyle/>
        <a:p>
          <a:endParaRPr lang="en-US"/>
        </a:p>
      </dgm:t>
    </dgm:pt>
    <dgm:pt modelId="{57FDFA14-5963-41BB-A9AD-7E19A990952F}">
      <dgm:prSet phldrT="[Text]"/>
      <dgm:spPr/>
      <dgm:t>
        <a:bodyPr/>
        <a:lstStyle/>
        <a:p>
          <a:r>
            <a:rPr lang="en-US" dirty="0" smtClean="0"/>
            <a:t>12 Focus Items</a:t>
          </a:r>
          <a:endParaRPr lang="en-US" dirty="0"/>
        </a:p>
      </dgm:t>
    </dgm:pt>
    <dgm:pt modelId="{0EABA14C-C044-46F4-A3AA-8FD3CC993565}" type="parTrans" cxnId="{C19F9CC4-3341-477A-9F28-F7BB00EFDCD5}">
      <dgm:prSet/>
      <dgm:spPr/>
      <dgm:t>
        <a:bodyPr/>
        <a:lstStyle/>
        <a:p>
          <a:endParaRPr lang="en-US"/>
        </a:p>
      </dgm:t>
    </dgm:pt>
    <dgm:pt modelId="{C40D2E9D-C403-4ED8-8062-E7C79A48CB46}" type="sibTrans" cxnId="{C19F9CC4-3341-477A-9F28-F7BB00EFDCD5}">
      <dgm:prSet/>
      <dgm:spPr/>
      <dgm:t>
        <a:bodyPr/>
        <a:lstStyle/>
        <a:p>
          <a:endParaRPr lang="en-US"/>
        </a:p>
      </dgm:t>
    </dgm:pt>
    <dgm:pt modelId="{32A4B0ED-CE0F-4BE3-A2D8-68A881DDC7EB}">
      <dgm:prSet phldrT="[Text]"/>
      <dgm:spPr/>
      <dgm:t>
        <a:bodyPr/>
        <a:lstStyle/>
        <a:p>
          <a:r>
            <a:rPr lang="en-US" dirty="0" smtClean="0"/>
            <a:t>Ditching</a:t>
          </a:r>
          <a:endParaRPr lang="en-US" dirty="0"/>
        </a:p>
      </dgm:t>
    </dgm:pt>
    <dgm:pt modelId="{1EC62E7C-EF46-4F7C-9920-0D325CB9F935}" type="parTrans" cxnId="{EA01CD8D-944D-4669-B92C-1706460CD399}">
      <dgm:prSet/>
      <dgm:spPr/>
      <dgm:t>
        <a:bodyPr/>
        <a:lstStyle/>
        <a:p>
          <a:endParaRPr lang="en-US"/>
        </a:p>
      </dgm:t>
    </dgm:pt>
    <dgm:pt modelId="{8D235756-1744-4288-9230-9CE39DFC9F2C}" type="sibTrans" cxnId="{EA01CD8D-944D-4669-B92C-1706460CD399}">
      <dgm:prSet/>
      <dgm:spPr/>
      <dgm:t>
        <a:bodyPr/>
        <a:lstStyle/>
        <a:p>
          <a:endParaRPr lang="en-US"/>
        </a:p>
      </dgm:t>
    </dgm:pt>
    <dgm:pt modelId="{D37C2D69-034F-476A-92F3-3EEFFE8CACDA}">
      <dgm:prSet phldrT="[Text]"/>
      <dgm:spPr/>
      <dgm:t>
        <a:bodyPr/>
        <a:lstStyle/>
        <a:p>
          <a:r>
            <a:rPr lang="en-US" dirty="0" smtClean="0"/>
            <a:t>Shouldering</a:t>
          </a:r>
          <a:endParaRPr lang="en-US" dirty="0"/>
        </a:p>
      </dgm:t>
    </dgm:pt>
    <dgm:pt modelId="{EA41AE6A-CF15-435D-9C0C-DF82B2211E1A}" type="parTrans" cxnId="{67AC34A7-F98F-43B7-B9F6-BDE5FB982BFB}">
      <dgm:prSet/>
      <dgm:spPr/>
      <dgm:t>
        <a:bodyPr/>
        <a:lstStyle/>
        <a:p>
          <a:endParaRPr lang="en-US"/>
        </a:p>
      </dgm:t>
    </dgm:pt>
    <dgm:pt modelId="{1EA3AFD2-ABFD-4D68-B5F9-1A865D9A76FF}" type="sibTrans" cxnId="{67AC34A7-F98F-43B7-B9F6-BDE5FB982BFB}">
      <dgm:prSet/>
      <dgm:spPr/>
      <dgm:t>
        <a:bodyPr/>
        <a:lstStyle/>
        <a:p>
          <a:endParaRPr lang="en-US"/>
        </a:p>
      </dgm:t>
    </dgm:pt>
    <dgm:pt modelId="{24C17808-284B-4388-8D75-9D114C491CC7}">
      <dgm:prSet phldrT="[Text]"/>
      <dgm:spPr/>
      <dgm:t>
        <a:bodyPr/>
        <a:lstStyle/>
        <a:p>
          <a:r>
            <a:rPr lang="en-US" dirty="0" smtClean="0"/>
            <a:t>Guardrail</a:t>
          </a:r>
          <a:endParaRPr lang="en-US" dirty="0"/>
        </a:p>
      </dgm:t>
    </dgm:pt>
    <dgm:pt modelId="{8A337428-F9B6-4E59-B1D9-89D094A652F3}" type="parTrans" cxnId="{0DE4A7D4-CC59-4E7C-BA72-230CA6728274}">
      <dgm:prSet/>
      <dgm:spPr/>
      <dgm:t>
        <a:bodyPr/>
        <a:lstStyle/>
        <a:p>
          <a:endParaRPr lang="en-US"/>
        </a:p>
      </dgm:t>
    </dgm:pt>
    <dgm:pt modelId="{D825F973-A052-44C4-BDBF-427A4773BF47}" type="sibTrans" cxnId="{0DE4A7D4-CC59-4E7C-BA72-230CA6728274}">
      <dgm:prSet/>
      <dgm:spPr/>
      <dgm:t>
        <a:bodyPr/>
        <a:lstStyle/>
        <a:p>
          <a:endParaRPr lang="en-US"/>
        </a:p>
      </dgm:t>
    </dgm:pt>
    <dgm:pt modelId="{CC04178D-4AF0-431A-A6F7-CBE509B8E123}">
      <dgm:prSet phldrT="[Text]"/>
      <dgm:spPr/>
      <dgm:t>
        <a:bodyPr/>
        <a:lstStyle/>
        <a:p>
          <a:r>
            <a:rPr lang="en-US" dirty="0" smtClean="0"/>
            <a:t>Drop Box Inlets</a:t>
          </a:r>
          <a:endParaRPr lang="en-US" dirty="0"/>
        </a:p>
      </dgm:t>
    </dgm:pt>
    <dgm:pt modelId="{8C1FB670-6C9D-45A4-9F76-90562CB32F0E}" type="parTrans" cxnId="{7C17CBA2-0737-41A3-98EB-E07920CECC06}">
      <dgm:prSet/>
      <dgm:spPr/>
      <dgm:t>
        <a:bodyPr/>
        <a:lstStyle/>
        <a:p>
          <a:endParaRPr lang="en-US"/>
        </a:p>
      </dgm:t>
    </dgm:pt>
    <dgm:pt modelId="{0EB2890E-5AE2-4A4A-BB70-5BB2F74F0FD1}" type="sibTrans" cxnId="{7C17CBA2-0737-41A3-98EB-E07920CECC06}">
      <dgm:prSet/>
      <dgm:spPr/>
      <dgm:t>
        <a:bodyPr/>
        <a:lstStyle/>
        <a:p>
          <a:endParaRPr lang="en-US"/>
        </a:p>
      </dgm:t>
    </dgm:pt>
    <dgm:pt modelId="{6A1A03C5-FBB7-4312-B8AB-A356D7030929}">
      <dgm:prSet phldrT="[Text]" phldr="1" custRadScaleRad="134678" custRadScaleInc="3426"/>
      <dgm:spPr/>
      <dgm:t>
        <a:bodyPr/>
        <a:lstStyle/>
        <a:p>
          <a:endParaRPr lang="en-US" dirty="0"/>
        </a:p>
      </dgm:t>
    </dgm:pt>
    <dgm:pt modelId="{C395C8AA-3A21-4BE3-B15F-30AEE9069B30}" type="parTrans" cxnId="{E89703EE-5C82-477C-BFA5-821338D09219}">
      <dgm:prSet/>
      <dgm:spPr/>
      <dgm:t>
        <a:bodyPr/>
        <a:lstStyle/>
        <a:p>
          <a:endParaRPr lang="en-US"/>
        </a:p>
      </dgm:t>
    </dgm:pt>
    <dgm:pt modelId="{5AA10D9B-0FD4-4098-A279-C70146855DBE}" type="sibTrans" cxnId="{E89703EE-5C82-477C-BFA5-821338D09219}">
      <dgm:prSet/>
      <dgm:spPr/>
      <dgm:t>
        <a:bodyPr/>
        <a:lstStyle/>
        <a:p>
          <a:endParaRPr lang="en-US"/>
        </a:p>
      </dgm:t>
    </dgm:pt>
    <dgm:pt modelId="{02B70FEF-3EBC-40B0-B0B1-0113F5F97622}">
      <dgm:prSet phldrT="[Text]" phldr="1" custRadScaleRad="134678" custRadScaleInc="3426"/>
      <dgm:spPr/>
      <dgm:t>
        <a:bodyPr/>
        <a:lstStyle/>
        <a:p>
          <a:endParaRPr lang="en-US" dirty="0"/>
        </a:p>
      </dgm:t>
    </dgm:pt>
    <dgm:pt modelId="{390E16E1-B84D-415D-98EA-16E6826A1BC3}" type="parTrans" cxnId="{419F3D66-58A9-480C-B236-1B8188417FA1}">
      <dgm:prSet/>
      <dgm:spPr/>
      <dgm:t>
        <a:bodyPr/>
        <a:lstStyle/>
        <a:p>
          <a:endParaRPr lang="en-US"/>
        </a:p>
      </dgm:t>
    </dgm:pt>
    <dgm:pt modelId="{A4147AA5-F20A-452E-86BE-14CE9EFDA471}" type="sibTrans" cxnId="{419F3D66-58A9-480C-B236-1B8188417FA1}">
      <dgm:prSet/>
      <dgm:spPr/>
      <dgm:t>
        <a:bodyPr/>
        <a:lstStyle/>
        <a:p>
          <a:endParaRPr lang="en-US"/>
        </a:p>
      </dgm:t>
    </dgm:pt>
    <dgm:pt modelId="{771DB0A6-3A13-48E7-B656-828768D55CF8}">
      <dgm:prSet phldrT="[Text]"/>
      <dgm:spPr/>
      <dgm:t>
        <a:bodyPr/>
        <a:lstStyle/>
        <a:p>
          <a:r>
            <a:rPr lang="en-US" dirty="0" smtClean="0"/>
            <a:t>Tree Removal</a:t>
          </a:r>
          <a:endParaRPr lang="en-US" dirty="0"/>
        </a:p>
      </dgm:t>
    </dgm:pt>
    <dgm:pt modelId="{B58758BA-4373-4A5E-8E1F-9CC90DB3C4D6}" type="parTrans" cxnId="{8DCE6CD6-BF3E-4558-BA16-960253F44B3C}">
      <dgm:prSet/>
      <dgm:spPr/>
      <dgm:t>
        <a:bodyPr/>
        <a:lstStyle/>
        <a:p>
          <a:endParaRPr lang="en-US"/>
        </a:p>
      </dgm:t>
    </dgm:pt>
    <dgm:pt modelId="{46B3D9E8-ED0A-4588-9DE4-E076D77C9F8B}" type="sibTrans" cxnId="{8DCE6CD6-BF3E-4558-BA16-960253F44B3C}">
      <dgm:prSet/>
      <dgm:spPr/>
      <dgm:t>
        <a:bodyPr/>
        <a:lstStyle/>
        <a:p>
          <a:endParaRPr lang="en-US"/>
        </a:p>
      </dgm:t>
    </dgm:pt>
    <dgm:pt modelId="{22A61111-0BAF-4EB5-B01E-5A8BEB6DBE27}">
      <dgm:prSet phldrT="[Text]"/>
      <dgm:spPr/>
      <dgm:t>
        <a:bodyPr/>
        <a:lstStyle/>
        <a:p>
          <a:r>
            <a:rPr lang="en-US" dirty="0" smtClean="0"/>
            <a:t>Tree Canopy Clearing</a:t>
          </a:r>
          <a:endParaRPr lang="en-US" dirty="0"/>
        </a:p>
      </dgm:t>
    </dgm:pt>
    <dgm:pt modelId="{889BF41D-A5E4-45BD-AC80-4853B4F88A81}" type="parTrans" cxnId="{97554505-1750-4550-8F42-A8FACB4D0977}">
      <dgm:prSet/>
      <dgm:spPr/>
      <dgm:t>
        <a:bodyPr/>
        <a:lstStyle/>
        <a:p>
          <a:endParaRPr lang="en-US"/>
        </a:p>
      </dgm:t>
    </dgm:pt>
    <dgm:pt modelId="{2527C554-817C-4C94-8AC2-8C1E54A61225}" type="sibTrans" cxnId="{97554505-1750-4550-8F42-A8FACB4D0977}">
      <dgm:prSet/>
      <dgm:spPr/>
      <dgm:t>
        <a:bodyPr/>
        <a:lstStyle/>
        <a:p>
          <a:endParaRPr lang="en-US"/>
        </a:p>
      </dgm:t>
    </dgm:pt>
    <dgm:pt modelId="{5E96DC93-C361-444A-B5C3-7F4393FE497B}">
      <dgm:prSet phldrT="[Text]"/>
      <dgm:spPr/>
      <dgm:t>
        <a:bodyPr/>
        <a:lstStyle/>
        <a:p>
          <a:r>
            <a:rPr lang="en-US" dirty="0" smtClean="0"/>
            <a:t>Rock Out Crop Removal</a:t>
          </a:r>
          <a:endParaRPr lang="en-US" dirty="0"/>
        </a:p>
      </dgm:t>
    </dgm:pt>
    <dgm:pt modelId="{E0EE2EE1-8C44-4054-BC12-EEEC1E589E9E}" type="parTrans" cxnId="{AF4B1700-AED5-4954-944E-F0BEDC9EB6A3}">
      <dgm:prSet/>
      <dgm:spPr/>
      <dgm:t>
        <a:bodyPr/>
        <a:lstStyle/>
        <a:p>
          <a:endParaRPr lang="en-US"/>
        </a:p>
      </dgm:t>
    </dgm:pt>
    <dgm:pt modelId="{5BF0C077-DBA6-483B-8F0D-5A6B9421240A}" type="sibTrans" cxnId="{AF4B1700-AED5-4954-944E-F0BEDC9EB6A3}">
      <dgm:prSet/>
      <dgm:spPr/>
      <dgm:t>
        <a:bodyPr/>
        <a:lstStyle/>
        <a:p>
          <a:endParaRPr lang="en-US"/>
        </a:p>
      </dgm:t>
    </dgm:pt>
    <dgm:pt modelId="{AAD65A2B-FE23-481D-872D-3A3454F97732}">
      <dgm:prSet phldrT="[Text]"/>
      <dgm:spPr/>
      <dgm:t>
        <a:bodyPr/>
        <a:lstStyle/>
        <a:p>
          <a:r>
            <a:rPr lang="en-US" dirty="0" smtClean="0"/>
            <a:t>Super Elevation</a:t>
          </a:r>
          <a:endParaRPr lang="en-US" dirty="0"/>
        </a:p>
      </dgm:t>
    </dgm:pt>
    <dgm:pt modelId="{329F5A6B-2551-43FC-B170-6F7899596A4D}" type="parTrans" cxnId="{66F61E26-1722-42E8-89C1-E2EC3CC38519}">
      <dgm:prSet/>
      <dgm:spPr/>
      <dgm:t>
        <a:bodyPr/>
        <a:lstStyle/>
        <a:p>
          <a:endParaRPr lang="en-US"/>
        </a:p>
      </dgm:t>
    </dgm:pt>
    <dgm:pt modelId="{C0CCF92C-066E-40E4-A577-F8BBD2B25FCD}" type="sibTrans" cxnId="{66F61E26-1722-42E8-89C1-E2EC3CC38519}">
      <dgm:prSet/>
      <dgm:spPr/>
      <dgm:t>
        <a:bodyPr/>
        <a:lstStyle/>
        <a:p>
          <a:endParaRPr lang="en-US"/>
        </a:p>
      </dgm:t>
    </dgm:pt>
    <dgm:pt modelId="{2610A3A1-F3CB-43B8-A797-5AC261284B50}">
      <dgm:prSet phldrT="[Text]"/>
      <dgm:spPr/>
      <dgm:t>
        <a:bodyPr/>
        <a:lstStyle/>
        <a:p>
          <a:r>
            <a:rPr lang="en-US" dirty="0" smtClean="0"/>
            <a:t>High Friction Surface</a:t>
          </a:r>
          <a:endParaRPr lang="en-US" dirty="0"/>
        </a:p>
      </dgm:t>
    </dgm:pt>
    <dgm:pt modelId="{995FC418-F686-43FC-80DB-289804B3842C}" type="parTrans" cxnId="{40F9BD64-1827-442B-BC37-41A57B41A1E5}">
      <dgm:prSet/>
      <dgm:spPr/>
      <dgm:t>
        <a:bodyPr/>
        <a:lstStyle/>
        <a:p>
          <a:endParaRPr lang="en-US"/>
        </a:p>
      </dgm:t>
    </dgm:pt>
    <dgm:pt modelId="{5DF6A042-11F7-4EBF-B75E-DCE8395389A4}" type="sibTrans" cxnId="{40F9BD64-1827-442B-BC37-41A57B41A1E5}">
      <dgm:prSet/>
      <dgm:spPr/>
      <dgm:t>
        <a:bodyPr/>
        <a:lstStyle/>
        <a:p>
          <a:endParaRPr lang="en-US"/>
        </a:p>
      </dgm:t>
    </dgm:pt>
    <dgm:pt modelId="{E0FFE6C4-F1B7-4B0C-896E-C4FE1AA926E0}">
      <dgm:prSet phldrT="[Text]"/>
      <dgm:spPr/>
      <dgm:t>
        <a:bodyPr/>
        <a:lstStyle/>
        <a:p>
          <a:r>
            <a:rPr lang="en-US" dirty="0" smtClean="0"/>
            <a:t>Pipe Extension</a:t>
          </a:r>
          <a:endParaRPr lang="en-US" dirty="0"/>
        </a:p>
      </dgm:t>
    </dgm:pt>
    <dgm:pt modelId="{4F781BC5-AFAF-475F-9242-DAE014AB1757}" type="parTrans" cxnId="{141ECF4A-2734-4A7C-BEC7-093356F61170}">
      <dgm:prSet/>
      <dgm:spPr/>
      <dgm:t>
        <a:bodyPr/>
        <a:lstStyle/>
        <a:p>
          <a:endParaRPr lang="en-US"/>
        </a:p>
      </dgm:t>
    </dgm:pt>
    <dgm:pt modelId="{036377B2-970A-4E15-AF1C-E27C82794A52}" type="sibTrans" cxnId="{141ECF4A-2734-4A7C-BEC7-093356F61170}">
      <dgm:prSet/>
      <dgm:spPr/>
      <dgm:t>
        <a:bodyPr/>
        <a:lstStyle/>
        <a:p>
          <a:endParaRPr lang="en-US"/>
        </a:p>
      </dgm:t>
    </dgm:pt>
    <dgm:pt modelId="{DAE664B6-B174-4302-9AF6-A8B9A16284C0}">
      <dgm:prSet phldrT="[Text]"/>
      <dgm:spPr/>
      <dgm:t>
        <a:bodyPr/>
        <a:lstStyle/>
        <a:p>
          <a:r>
            <a:rPr lang="en-US" dirty="0" smtClean="0"/>
            <a:t>Pipe Replacement</a:t>
          </a:r>
          <a:endParaRPr lang="en-US" dirty="0"/>
        </a:p>
      </dgm:t>
    </dgm:pt>
    <dgm:pt modelId="{5494BD36-8FB9-404D-8330-4EB825DBAF22}" type="parTrans" cxnId="{4CDF08C8-D9C1-4197-ACA2-91D6D54C0C8F}">
      <dgm:prSet/>
      <dgm:spPr/>
      <dgm:t>
        <a:bodyPr/>
        <a:lstStyle/>
        <a:p>
          <a:endParaRPr lang="en-US"/>
        </a:p>
      </dgm:t>
    </dgm:pt>
    <dgm:pt modelId="{C418E9AB-C51E-41A0-8722-49AB49602B03}" type="sibTrans" cxnId="{4CDF08C8-D9C1-4197-ACA2-91D6D54C0C8F}">
      <dgm:prSet/>
      <dgm:spPr/>
      <dgm:t>
        <a:bodyPr/>
        <a:lstStyle/>
        <a:p>
          <a:endParaRPr lang="en-US"/>
        </a:p>
      </dgm:t>
    </dgm:pt>
    <dgm:pt modelId="{CDF52013-5765-49E7-AFC4-E2AABD1F568A}">
      <dgm:prSet phldrT="[Text]"/>
      <dgm:spPr/>
      <dgm:t>
        <a:bodyPr/>
        <a:lstStyle/>
        <a:p>
          <a:r>
            <a:rPr lang="en-US" dirty="0" smtClean="0"/>
            <a:t>Embankment Failure</a:t>
          </a:r>
          <a:endParaRPr lang="en-US" dirty="0"/>
        </a:p>
      </dgm:t>
    </dgm:pt>
    <dgm:pt modelId="{919BFA12-FAC1-4DD6-84E8-59BF2457C55D}" type="sibTrans" cxnId="{CEE619F7-9B74-49DB-A148-69E5F4794CE7}">
      <dgm:prSet/>
      <dgm:spPr/>
      <dgm:t>
        <a:bodyPr/>
        <a:lstStyle/>
        <a:p>
          <a:endParaRPr lang="en-US"/>
        </a:p>
      </dgm:t>
    </dgm:pt>
    <dgm:pt modelId="{8058A009-7F54-4577-8A2A-FEBC901C5A49}" type="parTrans" cxnId="{CEE619F7-9B74-49DB-A148-69E5F4794CE7}">
      <dgm:prSet/>
      <dgm:spPr/>
      <dgm:t>
        <a:bodyPr/>
        <a:lstStyle/>
        <a:p>
          <a:endParaRPr lang="en-US"/>
        </a:p>
      </dgm:t>
    </dgm:pt>
    <dgm:pt modelId="{6327987B-A08E-4EB3-A112-38C460890868}" type="pres">
      <dgm:prSet presAssocID="{4B3F26B6-D687-4801-875E-6B55915E6DB1}" presName="composite" presStyleCnt="0">
        <dgm:presLayoutVars>
          <dgm:chMax val="1"/>
          <dgm:dir/>
          <dgm:resizeHandles val="exact"/>
        </dgm:presLayoutVars>
      </dgm:prSet>
      <dgm:spPr/>
      <dgm:t>
        <a:bodyPr/>
        <a:lstStyle/>
        <a:p>
          <a:endParaRPr lang="en-US"/>
        </a:p>
      </dgm:t>
    </dgm:pt>
    <dgm:pt modelId="{F193CDCA-F2F5-4409-8A3E-E4649E84F007}" type="pres">
      <dgm:prSet presAssocID="{4B3F26B6-D687-4801-875E-6B55915E6DB1}" presName="radial" presStyleCnt="0">
        <dgm:presLayoutVars>
          <dgm:animLvl val="ctr"/>
        </dgm:presLayoutVars>
      </dgm:prSet>
      <dgm:spPr/>
    </dgm:pt>
    <dgm:pt modelId="{4A65958C-7D06-4893-9A09-73216D76E140}" type="pres">
      <dgm:prSet presAssocID="{57FDFA14-5963-41BB-A9AD-7E19A990952F}" presName="centerShape" presStyleLbl="vennNode1" presStyleIdx="0" presStyleCnt="13" custScaleX="139028" custScaleY="130277" custLinFactNeighborX="-232" custLinFactNeighborY="325"/>
      <dgm:spPr/>
      <dgm:t>
        <a:bodyPr/>
        <a:lstStyle/>
        <a:p>
          <a:endParaRPr lang="en-US"/>
        </a:p>
      </dgm:t>
    </dgm:pt>
    <dgm:pt modelId="{C09AE00D-C3A4-4A0F-BD78-B5822494CD9B}" type="pres">
      <dgm:prSet presAssocID="{32A4B0ED-CE0F-4BE3-A2D8-68A881DDC7EB}" presName="node" presStyleLbl="vennNode1" presStyleIdx="1" presStyleCnt="13" custRadScaleRad="103958" custRadScaleInc="2716">
        <dgm:presLayoutVars>
          <dgm:bulletEnabled val="1"/>
        </dgm:presLayoutVars>
      </dgm:prSet>
      <dgm:spPr/>
      <dgm:t>
        <a:bodyPr/>
        <a:lstStyle/>
        <a:p>
          <a:endParaRPr lang="en-US"/>
        </a:p>
      </dgm:t>
    </dgm:pt>
    <dgm:pt modelId="{E154F0AC-68D8-4E8B-BE81-BB35D4ADB5F7}" type="pres">
      <dgm:prSet presAssocID="{D37C2D69-034F-476A-92F3-3EEFFE8CACDA}" presName="node" presStyleLbl="vennNode1" presStyleIdx="2" presStyleCnt="13" custRadScaleRad="103395" custRadScaleInc="1225">
        <dgm:presLayoutVars>
          <dgm:bulletEnabled val="1"/>
        </dgm:presLayoutVars>
      </dgm:prSet>
      <dgm:spPr/>
      <dgm:t>
        <a:bodyPr/>
        <a:lstStyle/>
        <a:p>
          <a:endParaRPr lang="en-US"/>
        </a:p>
      </dgm:t>
    </dgm:pt>
    <dgm:pt modelId="{747DEBA5-E79F-4C99-A669-2CA49E3D8E3D}" type="pres">
      <dgm:prSet presAssocID="{24C17808-284B-4388-8D75-9D114C491CC7}" presName="node" presStyleLbl="vennNode1" presStyleIdx="3" presStyleCnt="13" custRadScaleRad="111255" custRadScaleInc="-1847">
        <dgm:presLayoutVars>
          <dgm:bulletEnabled val="1"/>
        </dgm:presLayoutVars>
      </dgm:prSet>
      <dgm:spPr/>
      <dgm:t>
        <a:bodyPr/>
        <a:lstStyle/>
        <a:p>
          <a:endParaRPr lang="en-US"/>
        </a:p>
      </dgm:t>
    </dgm:pt>
    <dgm:pt modelId="{61E946E4-FFBB-4C0E-A82E-E503797AB654}" type="pres">
      <dgm:prSet presAssocID="{E0FFE6C4-F1B7-4B0C-896E-C4FE1AA926E0}" presName="node" presStyleLbl="vennNode1" presStyleIdx="4" presStyleCnt="13" custRadScaleRad="110340" custRadScaleInc="-3698">
        <dgm:presLayoutVars>
          <dgm:bulletEnabled val="1"/>
        </dgm:presLayoutVars>
      </dgm:prSet>
      <dgm:spPr/>
      <dgm:t>
        <a:bodyPr/>
        <a:lstStyle/>
        <a:p>
          <a:endParaRPr lang="en-US"/>
        </a:p>
      </dgm:t>
    </dgm:pt>
    <dgm:pt modelId="{19C28160-7A37-4351-9D0B-D7F736C99550}" type="pres">
      <dgm:prSet presAssocID="{DAE664B6-B174-4302-9AF6-A8B9A16284C0}" presName="node" presStyleLbl="vennNode1" presStyleIdx="5" presStyleCnt="13" custRadScaleRad="106407" custRadScaleInc="-99">
        <dgm:presLayoutVars>
          <dgm:bulletEnabled val="1"/>
        </dgm:presLayoutVars>
      </dgm:prSet>
      <dgm:spPr/>
      <dgm:t>
        <a:bodyPr/>
        <a:lstStyle/>
        <a:p>
          <a:endParaRPr lang="en-US"/>
        </a:p>
      </dgm:t>
    </dgm:pt>
    <dgm:pt modelId="{0C66D900-7119-403B-B162-CEA85A019664}" type="pres">
      <dgm:prSet presAssocID="{CC04178D-4AF0-431A-A6F7-CBE509B8E123}" presName="node" presStyleLbl="vennNode1" presStyleIdx="6" presStyleCnt="13" custRadScaleRad="108367" custRadScaleInc="-3509">
        <dgm:presLayoutVars>
          <dgm:bulletEnabled val="1"/>
        </dgm:presLayoutVars>
      </dgm:prSet>
      <dgm:spPr/>
      <dgm:t>
        <a:bodyPr/>
        <a:lstStyle/>
        <a:p>
          <a:endParaRPr lang="en-US"/>
        </a:p>
      </dgm:t>
    </dgm:pt>
    <dgm:pt modelId="{0753B72C-AF94-4016-A666-9A839BD2D1A6}" type="pres">
      <dgm:prSet presAssocID="{771DB0A6-3A13-48E7-B656-828768D55CF8}" presName="node" presStyleLbl="vennNode1" presStyleIdx="7" presStyleCnt="13" custRadScaleRad="103636" custRadScaleInc="-2724">
        <dgm:presLayoutVars>
          <dgm:bulletEnabled val="1"/>
        </dgm:presLayoutVars>
      </dgm:prSet>
      <dgm:spPr/>
      <dgm:t>
        <a:bodyPr/>
        <a:lstStyle/>
        <a:p>
          <a:endParaRPr lang="en-US"/>
        </a:p>
      </dgm:t>
    </dgm:pt>
    <dgm:pt modelId="{0C29AB85-5DD5-48B2-A68D-FFFD78A0915E}" type="pres">
      <dgm:prSet presAssocID="{22A61111-0BAF-4EB5-B01E-5A8BEB6DBE27}" presName="node" presStyleLbl="vennNode1" presStyleIdx="8" presStyleCnt="13" custRadScaleRad="107440" custRadScaleInc="6052">
        <dgm:presLayoutVars>
          <dgm:bulletEnabled val="1"/>
        </dgm:presLayoutVars>
      </dgm:prSet>
      <dgm:spPr/>
      <dgm:t>
        <a:bodyPr/>
        <a:lstStyle/>
        <a:p>
          <a:endParaRPr lang="en-US"/>
        </a:p>
      </dgm:t>
    </dgm:pt>
    <dgm:pt modelId="{36B85348-2E27-422F-997B-F8E16677EDB7}" type="pres">
      <dgm:prSet presAssocID="{5E96DC93-C361-444A-B5C3-7F4393FE497B}" presName="node" presStyleLbl="vennNode1" presStyleIdx="9" presStyleCnt="13" custRadScaleRad="107521" custRadScaleInc="9014">
        <dgm:presLayoutVars>
          <dgm:bulletEnabled val="1"/>
        </dgm:presLayoutVars>
      </dgm:prSet>
      <dgm:spPr/>
      <dgm:t>
        <a:bodyPr/>
        <a:lstStyle/>
        <a:p>
          <a:endParaRPr lang="en-US"/>
        </a:p>
      </dgm:t>
    </dgm:pt>
    <dgm:pt modelId="{BD3892AC-717B-45E4-9C86-76EA56A37B8F}" type="pres">
      <dgm:prSet presAssocID="{CDF52013-5765-49E7-AFC4-E2AABD1F568A}" presName="node" presStyleLbl="vennNode1" presStyleIdx="10" presStyleCnt="13" custRadScaleRad="112638" custRadScaleInc="8515">
        <dgm:presLayoutVars>
          <dgm:bulletEnabled val="1"/>
        </dgm:presLayoutVars>
      </dgm:prSet>
      <dgm:spPr/>
      <dgm:t>
        <a:bodyPr/>
        <a:lstStyle/>
        <a:p>
          <a:endParaRPr lang="en-US"/>
        </a:p>
      </dgm:t>
    </dgm:pt>
    <dgm:pt modelId="{D4360530-E456-4D25-951D-241A53364A1B}" type="pres">
      <dgm:prSet presAssocID="{AAD65A2B-FE23-481D-872D-3A3454F97732}" presName="node" presStyleLbl="vennNode1" presStyleIdx="11" presStyleCnt="13" custRadScaleRad="110726" custRadScaleInc="1176">
        <dgm:presLayoutVars>
          <dgm:bulletEnabled val="1"/>
        </dgm:presLayoutVars>
      </dgm:prSet>
      <dgm:spPr/>
      <dgm:t>
        <a:bodyPr/>
        <a:lstStyle/>
        <a:p>
          <a:endParaRPr lang="en-US"/>
        </a:p>
      </dgm:t>
    </dgm:pt>
    <dgm:pt modelId="{804E0CD7-C978-47F4-8EAD-9C5CFF16BF69}" type="pres">
      <dgm:prSet presAssocID="{2610A3A1-F3CB-43B8-A797-5AC261284B50}" presName="node" presStyleLbl="vennNode1" presStyleIdx="12" presStyleCnt="13" custRadScaleRad="108207" custRadScaleInc="-1429">
        <dgm:presLayoutVars>
          <dgm:bulletEnabled val="1"/>
        </dgm:presLayoutVars>
      </dgm:prSet>
      <dgm:spPr/>
      <dgm:t>
        <a:bodyPr/>
        <a:lstStyle/>
        <a:p>
          <a:endParaRPr lang="en-US"/>
        </a:p>
      </dgm:t>
    </dgm:pt>
  </dgm:ptLst>
  <dgm:cxnLst>
    <dgm:cxn modelId="{CC056B41-995A-41DD-8B03-45C84780C4EE}" type="presOf" srcId="{AAD65A2B-FE23-481D-872D-3A3454F97732}" destId="{D4360530-E456-4D25-951D-241A53364A1B}" srcOrd="0" destOrd="0" presId="urn:microsoft.com/office/officeart/2005/8/layout/radial3"/>
    <dgm:cxn modelId="{F4E11949-DED3-4459-BCA7-5C935FA5A055}" type="presOf" srcId="{32A4B0ED-CE0F-4BE3-A2D8-68A881DDC7EB}" destId="{C09AE00D-C3A4-4A0F-BD78-B5822494CD9B}" srcOrd="0" destOrd="0" presId="urn:microsoft.com/office/officeart/2005/8/layout/radial3"/>
    <dgm:cxn modelId="{A07CB017-3117-43D5-9DE9-96983779987D}" type="presOf" srcId="{2610A3A1-F3CB-43B8-A797-5AC261284B50}" destId="{804E0CD7-C978-47F4-8EAD-9C5CFF16BF69}" srcOrd="0" destOrd="0" presId="urn:microsoft.com/office/officeart/2005/8/layout/radial3"/>
    <dgm:cxn modelId="{141ECF4A-2734-4A7C-BEC7-093356F61170}" srcId="{57FDFA14-5963-41BB-A9AD-7E19A990952F}" destId="{E0FFE6C4-F1B7-4B0C-896E-C4FE1AA926E0}" srcOrd="3" destOrd="0" parTransId="{4F781BC5-AFAF-475F-9242-DAE014AB1757}" sibTransId="{036377B2-970A-4E15-AF1C-E27C82794A52}"/>
    <dgm:cxn modelId="{C19F9CC4-3341-477A-9F28-F7BB00EFDCD5}" srcId="{4B3F26B6-D687-4801-875E-6B55915E6DB1}" destId="{57FDFA14-5963-41BB-A9AD-7E19A990952F}" srcOrd="0" destOrd="0" parTransId="{0EABA14C-C044-46F4-A3AA-8FD3CC993565}" sibTransId="{C40D2E9D-C403-4ED8-8062-E7C79A48CB46}"/>
    <dgm:cxn modelId="{D90D6B3A-7523-4FB0-B1F1-9878BC6D454D}" type="presOf" srcId="{E0FFE6C4-F1B7-4B0C-896E-C4FE1AA926E0}" destId="{61E946E4-FFBB-4C0E-A82E-E503797AB654}" srcOrd="0" destOrd="0" presId="urn:microsoft.com/office/officeart/2005/8/layout/radial3"/>
    <dgm:cxn modelId="{419F3D66-58A9-480C-B236-1B8188417FA1}" srcId="{4B3F26B6-D687-4801-875E-6B55915E6DB1}" destId="{02B70FEF-3EBC-40B0-B0B1-0113F5F97622}" srcOrd="2" destOrd="0" parTransId="{390E16E1-B84D-415D-98EA-16E6826A1BC3}" sibTransId="{A4147AA5-F20A-452E-86BE-14CE9EFDA471}"/>
    <dgm:cxn modelId="{E89703EE-5C82-477C-BFA5-821338D09219}" srcId="{4B3F26B6-D687-4801-875E-6B55915E6DB1}" destId="{6A1A03C5-FBB7-4312-B8AB-A356D7030929}" srcOrd="1" destOrd="0" parTransId="{C395C8AA-3A21-4BE3-B15F-30AEE9069B30}" sibTransId="{5AA10D9B-0FD4-4098-A279-C70146855DBE}"/>
    <dgm:cxn modelId="{67AC34A7-F98F-43B7-B9F6-BDE5FB982BFB}" srcId="{57FDFA14-5963-41BB-A9AD-7E19A990952F}" destId="{D37C2D69-034F-476A-92F3-3EEFFE8CACDA}" srcOrd="1" destOrd="0" parTransId="{EA41AE6A-CF15-435D-9C0C-DF82B2211E1A}" sibTransId="{1EA3AFD2-ABFD-4D68-B5F9-1A865D9A76FF}"/>
    <dgm:cxn modelId="{EA01CD8D-944D-4669-B92C-1706460CD399}" srcId="{57FDFA14-5963-41BB-A9AD-7E19A990952F}" destId="{32A4B0ED-CE0F-4BE3-A2D8-68A881DDC7EB}" srcOrd="0" destOrd="0" parTransId="{1EC62E7C-EF46-4F7C-9920-0D325CB9F935}" sibTransId="{8D235756-1744-4288-9230-9CE39DFC9F2C}"/>
    <dgm:cxn modelId="{AF4B1700-AED5-4954-944E-F0BEDC9EB6A3}" srcId="{57FDFA14-5963-41BB-A9AD-7E19A990952F}" destId="{5E96DC93-C361-444A-B5C3-7F4393FE497B}" srcOrd="8" destOrd="0" parTransId="{E0EE2EE1-8C44-4054-BC12-EEEC1E589E9E}" sibTransId="{5BF0C077-DBA6-483B-8F0D-5A6B9421240A}"/>
    <dgm:cxn modelId="{34852D4C-3421-4F3A-910A-D6C0AB271428}" type="presOf" srcId="{D37C2D69-034F-476A-92F3-3EEFFE8CACDA}" destId="{E154F0AC-68D8-4E8B-BE81-BB35D4ADB5F7}" srcOrd="0" destOrd="0" presId="urn:microsoft.com/office/officeart/2005/8/layout/radial3"/>
    <dgm:cxn modelId="{28C5CF31-AD5D-4B0E-A3B4-8ACDB2AA4FE9}" type="presOf" srcId="{57FDFA14-5963-41BB-A9AD-7E19A990952F}" destId="{4A65958C-7D06-4893-9A09-73216D76E140}" srcOrd="0" destOrd="0" presId="urn:microsoft.com/office/officeart/2005/8/layout/radial3"/>
    <dgm:cxn modelId="{7C17CBA2-0737-41A3-98EB-E07920CECC06}" srcId="{57FDFA14-5963-41BB-A9AD-7E19A990952F}" destId="{CC04178D-4AF0-431A-A6F7-CBE509B8E123}" srcOrd="5" destOrd="0" parTransId="{8C1FB670-6C9D-45A4-9F76-90562CB32F0E}" sibTransId="{0EB2890E-5AE2-4A4A-BB70-5BB2F74F0FD1}"/>
    <dgm:cxn modelId="{D814A1B5-A3E5-4D98-BB93-5D3B3FEEB1CC}" type="presOf" srcId="{4B3F26B6-D687-4801-875E-6B55915E6DB1}" destId="{6327987B-A08E-4EB3-A112-38C460890868}" srcOrd="0" destOrd="0" presId="urn:microsoft.com/office/officeart/2005/8/layout/radial3"/>
    <dgm:cxn modelId="{66F61E26-1722-42E8-89C1-E2EC3CC38519}" srcId="{57FDFA14-5963-41BB-A9AD-7E19A990952F}" destId="{AAD65A2B-FE23-481D-872D-3A3454F97732}" srcOrd="10" destOrd="0" parTransId="{329F5A6B-2551-43FC-B170-6F7899596A4D}" sibTransId="{C0CCF92C-066E-40E4-A577-F8BBD2B25FCD}"/>
    <dgm:cxn modelId="{F557ED05-78B2-42F3-9FBA-F10279A94871}" type="presOf" srcId="{5E96DC93-C361-444A-B5C3-7F4393FE497B}" destId="{36B85348-2E27-422F-997B-F8E16677EDB7}" srcOrd="0" destOrd="0" presId="urn:microsoft.com/office/officeart/2005/8/layout/radial3"/>
    <dgm:cxn modelId="{668D4370-0662-4EE7-93F6-D56EDE9F16E9}" type="presOf" srcId="{DAE664B6-B174-4302-9AF6-A8B9A16284C0}" destId="{19C28160-7A37-4351-9D0B-D7F736C99550}" srcOrd="0" destOrd="0" presId="urn:microsoft.com/office/officeart/2005/8/layout/radial3"/>
    <dgm:cxn modelId="{CEE619F7-9B74-49DB-A148-69E5F4794CE7}" srcId="{57FDFA14-5963-41BB-A9AD-7E19A990952F}" destId="{CDF52013-5765-49E7-AFC4-E2AABD1F568A}" srcOrd="9" destOrd="0" parTransId="{8058A009-7F54-4577-8A2A-FEBC901C5A49}" sibTransId="{919BFA12-FAC1-4DD6-84E8-59BF2457C55D}"/>
    <dgm:cxn modelId="{8AF7D58F-4F98-40C0-A626-285ACB847220}" type="presOf" srcId="{CDF52013-5765-49E7-AFC4-E2AABD1F568A}" destId="{BD3892AC-717B-45E4-9C86-76EA56A37B8F}" srcOrd="0" destOrd="0" presId="urn:microsoft.com/office/officeart/2005/8/layout/radial3"/>
    <dgm:cxn modelId="{97554505-1750-4550-8F42-A8FACB4D0977}" srcId="{57FDFA14-5963-41BB-A9AD-7E19A990952F}" destId="{22A61111-0BAF-4EB5-B01E-5A8BEB6DBE27}" srcOrd="7" destOrd="0" parTransId="{889BF41D-A5E4-45BD-AC80-4853B4F88A81}" sibTransId="{2527C554-817C-4C94-8AC2-8C1E54A61225}"/>
    <dgm:cxn modelId="{40F9BD64-1827-442B-BC37-41A57B41A1E5}" srcId="{57FDFA14-5963-41BB-A9AD-7E19A990952F}" destId="{2610A3A1-F3CB-43B8-A797-5AC261284B50}" srcOrd="11" destOrd="0" parTransId="{995FC418-F686-43FC-80DB-289804B3842C}" sibTransId="{5DF6A042-11F7-4EBF-B75E-DCE8395389A4}"/>
    <dgm:cxn modelId="{2649C12F-863F-4D5D-A08A-720CF4826DCA}" type="presOf" srcId="{24C17808-284B-4388-8D75-9D114C491CC7}" destId="{747DEBA5-E79F-4C99-A669-2CA49E3D8E3D}" srcOrd="0" destOrd="0" presId="urn:microsoft.com/office/officeart/2005/8/layout/radial3"/>
    <dgm:cxn modelId="{4CDF08C8-D9C1-4197-ACA2-91D6D54C0C8F}" srcId="{57FDFA14-5963-41BB-A9AD-7E19A990952F}" destId="{DAE664B6-B174-4302-9AF6-A8B9A16284C0}" srcOrd="4" destOrd="0" parTransId="{5494BD36-8FB9-404D-8330-4EB825DBAF22}" sibTransId="{C418E9AB-C51E-41A0-8722-49AB49602B03}"/>
    <dgm:cxn modelId="{8DCE6CD6-BF3E-4558-BA16-960253F44B3C}" srcId="{57FDFA14-5963-41BB-A9AD-7E19A990952F}" destId="{771DB0A6-3A13-48E7-B656-828768D55CF8}" srcOrd="6" destOrd="0" parTransId="{B58758BA-4373-4A5E-8E1F-9CC90DB3C4D6}" sibTransId="{46B3D9E8-ED0A-4588-9DE4-E076D77C9F8B}"/>
    <dgm:cxn modelId="{B43C9A80-4D1A-4E20-8F04-61F53AEA9BAD}" type="presOf" srcId="{CC04178D-4AF0-431A-A6F7-CBE509B8E123}" destId="{0C66D900-7119-403B-B162-CEA85A019664}" srcOrd="0" destOrd="0" presId="urn:microsoft.com/office/officeart/2005/8/layout/radial3"/>
    <dgm:cxn modelId="{0DE4A7D4-CC59-4E7C-BA72-230CA6728274}" srcId="{57FDFA14-5963-41BB-A9AD-7E19A990952F}" destId="{24C17808-284B-4388-8D75-9D114C491CC7}" srcOrd="2" destOrd="0" parTransId="{8A337428-F9B6-4E59-B1D9-89D094A652F3}" sibTransId="{D825F973-A052-44C4-BDBF-427A4773BF47}"/>
    <dgm:cxn modelId="{3F6BB736-B765-4E91-8300-4CF40593F733}" type="presOf" srcId="{22A61111-0BAF-4EB5-B01E-5A8BEB6DBE27}" destId="{0C29AB85-5DD5-48B2-A68D-FFFD78A0915E}" srcOrd="0" destOrd="0" presId="urn:microsoft.com/office/officeart/2005/8/layout/radial3"/>
    <dgm:cxn modelId="{AED14DEC-C75E-4772-BEED-DFE90ADEEC51}" type="presOf" srcId="{771DB0A6-3A13-48E7-B656-828768D55CF8}" destId="{0753B72C-AF94-4016-A666-9A839BD2D1A6}" srcOrd="0" destOrd="0" presId="urn:microsoft.com/office/officeart/2005/8/layout/radial3"/>
    <dgm:cxn modelId="{4EA5BE7D-8C8E-4F3B-A3E9-5875028E1766}" type="presParOf" srcId="{6327987B-A08E-4EB3-A112-38C460890868}" destId="{F193CDCA-F2F5-4409-8A3E-E4649E84F007}" srcOrd="0" destOrd="0" presId="urn:microsoft.com/office/officeart/2005/8/layout/radial3"/>
    <dgm:cxn modelId="{BA5F2FE0-D60E-4910-A556-98AD5A531F25}" type="presParOf" srcId="{F193CDCA-F2F5-4409-8A3E-E4649E84F007}" destId="{4A65958C-7D06-4893-9A09-73216D76E140}" srcOrd="0" destOrd="0" presId="urn:microsoft.com/office/officeart/2005/8/layout/radial3"/>
    <dgm:cxn modelId="{1D7E3B90-BAE1-4F1A-994D-413E1C6C2A5D}" type="presParOf" srcId="{F193CDCA-F2F5-4409-8A3E-E4649E84F007}" destId="{C09AE00D-C3A4-4A0F-BD78-B5822494CD9B}" srcOrd="1" destOrd="0" presId="urn:microsoft.com/office/officeart/2005/8/layout/radial3"/>
    <dgm:cxn modelId="{E452BC4B-1F60-4ACF-AAC9-0BF64C8965A4}" type="presParOf" srcId="{F193CDCA-F2F5-4409-8A3E-E4649E84F007}" destId="{E154F0AC-68D8-4E8B-BE81-BB35D4ADB5F7}" srcOrd="2" destOrd="0" presId="urn:microsoft.com/office/officeart/2005/8/layout/radial3"/>
    <dgm:cxn modelId="{80A04544-74C8-4671-8E2C-BD5E0012FCA0}" type="presParOf" srcId="{F193CDCA-F2F5-4409-8A3E-E4649E84F007}" destId="{747DEBA5-E79F-4C99-A669-2CA49E3D8E3D}" srcOrd="3" destOrd="0" presId="urn:microsoft.com/office/officeart/2005/8/layout/radial3"/>
    <dgm:cxn modelId="{14D62CC8-F60A-41B2-B7D3-BF43448440FB}" type="presParOf" srcId="{F193CDCA-F2F5-4409-8A3E-E4649E84F007}" destId="{61E946E4-FFBB-4C0E-A82E-E503797AB654}" srcOrd="4" destOrd="0" presId="urn:microsoft.com/office/officeart/2005/8/layout/radial3"/>
    <dgm:cxn modelId="{ECC17250-64E4-477C-91D9-2E148AB40A84}" type="presParOf" srcId="{F193CDCA-F2F5-4409-8A3E-E4649E84F007}" destId="{19C28160-7A37-4351-9D0B-D7F736C99550}" srcOrd="5" destOrd="0" presId="urn:microsoft.com/office/officeart/2005/8/layout/radial3"/>
    <dgm:cxn modelId="{D34714F8-1956-4AF7-855B-C9AC88B682A1}" type="presParOf" srcId="{F193CDCA-F2F5-4409-8A3E-E4649E84F007}" destId="{0C66D900-7119-403B-B162-CEA85A019664}" srcOrd="6" destOrd="0" presId="urn:microsoft.com/office/officeart/2005/8/layout/radial3"/>
    <dgm:cxn modelId="{0E194093-00DB-4B80-AF0D-672F17FBB9A4}" type="presParOf" srcId="{F193CDCA-F2F5-4409-8A3E-E4649E84F007}" destId="{0753B72C-AF94-4016-A666-9A839BD2D1A6}" srcOrd="7" destOrd="0" presId="urn:microsoft.com/office/officeart/2005/8/layout/radial3"/>
    <dgm:cxn modelId="{F8F5CD29-DC4D-463C-B366-CE81ED403D0A}" type="presParOf" srcId="{F193CDCA-F2F5-4409-8A3E-E4649E84F007}" destId="{0C29AB85-5DD5-48B2-A68D-FFFD78A0915E}" srcOrd="8" destOrd="0" presId="urn:microsoft.com/office/officeart/2005/8/layout/radial3"/>
    <dgm:cxn modelId="{25951016-3537-413A-B8DD-5F2FA41A9933}" type="presParOf" srcId="{F193CDCA-F2F5-4409-8A3E-E4649E84F007}" destId="{36B85348-2E27-422F-997B-F8E16677EDB7}" srcOrd="9" destOrd="0" presId="urn:microsoft.com/office/officeart/2005/8/layout/radial3"/>
    <dgm:cxn modelId="{F9427E9A-9252-43CC-B9CA-0473DADE287C}" type="presParOf" srcId="{F193CDCA-F2F5-4409-8A3E-E4649E84F007}" destId="{BD3892AC-717B-45E4-9C86-76EA56A37B8F}" srcOrd="10" destOrd="0" presId="urn:microsoft.com/office/officeart/2005/8/layout/radial3"/>
    <dgm:cxn modelId="{35B7D172-F40F-4767-9257-D90093495D5E}" type="presParOf" srcId="{F193CDCA-F2F5-4409-8A3E-E4649E84F007}" destId="{D4360530-E456-4D25-951D-241A53364A1B}" srcOrd="11" destOrd="0" presId="urn:microsoft.com/office/officeart/2005/8/layout/radial3"/>
    <dgm:cxn modelId="{4788BF54-F2B6-460B-962E-9FD45AF88EC3}" type="presParOf" srcId="{F193CDCA-F2F5-4409-8A3E-E4649E84F007}" destId="{804E0CD7-C978-47F4-8EAD-9C5CFF16BF69}" srcOrd="12" destOrd="0" presId="urn:microsoft.com/office/officeart/2005/8/layout/radial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B40F9-46BC-4C2E-8ABE-1B2A61AAC5C6}">
      <dsp:nvSpPr>
        <dsp:cNvPr id="0" name=""/>
        <dsp:cNvSpPr/>
      </dsp:nvSpPr>
      <dsp:spPr>
        <a:xfrm rot="5400000">
          <a:off x="-221255" y="222323"/>
          <a:ext cx="1475035" cy="1032524"/>
        </a:xfrm>
        <a:prstGeom prst="chevron">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solidFill>
                <a:srgbClr val="0066CC"/>
              </a:solidFill>
              <a:latin typeface="+mj-lt"/>
            </a:rPr>
            <a:t>1</a:t>
          </a:r>
          <a:endParaRPr lang="en-US" sz="2900" kern="1200" dirty="0">
            <a:solidFill>
              <a:srgbClr val="0066CC"/>
            </a:solidFill>
            <a:latin typeface="+mj-lt"/>
          </a:endParaRPr>
        </a:p>
      </dsp:txBody>
      <dsp:txXfrm rot="-5400000">
        <a:off x="1" y="517329"/>
        <a:ext cx="1032524" cy="442511"/>
      </dsp:txXfrm>
    </dsp:sp>
    <dsp:sp modelId="{244EDD0F-1FD3-47A1-8F90-C8A436456480}">
      <dsp:nvSpPr>
        <dsp:cNvPr id="0" name=""/>
        <dsp:cNvSpPr/>
      </dsp:nvSpPr>
      <dsp:spPr>
        <a:xfrm rot="5400000">
          <a:off x="3351575" y="-2316655"/>
          <a:ext cx="958773" cy="5596875"/>
        </a:xfrm>
        <a:prstGeom prst="round2Same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smtClean="0">
              <a:solidFill>
                <a:srgbClr val="0066CC"/>
              </a:solidFill>
              <a:latin typeface="+mj-lt"/>
            </a:rPr>
            <a:t>Keep Vehicle on Road</a:t>
          </a:r>
          <a:endParaRPr lang="en-US" sz="3600" kern="1200" dirty="0">
            <a:solidFill>
              <a:srgbClr val="0066CC"/>
            </a:solidFill>
            <a:latin typeface="+mj-lt"/>
          </a:endParaRPr>
        </a:p>
      </dsp:txBody>
      <dsp:txXfrm rot="-5400000">
        <a:off x="1032525" y="49198"/>
        <a:ext cx="5550072" cy="865167"/>
      </dsp:txXfrm>
    </dsp:sp>
    <dsp:sp modelId="{32F55F52-4B03-4E89-B378-35598C396E22}">
      <dsp:nvSpPr>
        <dsp:cNvPr id="0" name=""/>
        <dsp:cNvSpPr/>
      </dsp:nvSpPr>
      <dsp:spPr>
        <a:xfrm rot="5400000">
          <a:off x="-221255" y="1503037"/>
          <a:ext cx="1475035" cy="1032524"/>
        </a:xfrm>
        <a:prstGeom prst="chevron">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solidFill>
                <a:srgbClr val="0066CC"/>
              </a:solidFill>
              <a:latin typeface="+mj-lt"/>
            </a:rPr>
            <a:t>2</a:t>
          </a:r>
          <a:endParaRPr lang="en-US" sz="2900" kern="1200" dirty="0">
            <a:solidFill>
              <a:srgbClr val="0066CC"/>
            </a:solidFill>
            <a:latin typeface="+mj-lt"/>
          </a:endParaRPr>
        </a:p>
      </dsp:txBody>
      <dsp:txXfrm rot="-5400000">
        <a:off x="1" y="1798043"/>
        <a:ext cx="1032524" cy="442511"/>
      </dsp:txXfrm>
    </dsp:sp>
    <dsp:sp modelId="{BDF1F96A-0CD1-4AF6-8E2F-758B123088E2}">
      <dsp:nvSpPr>
        <dsp:cNvPr id="0" name=""/>
        <dsp:cNvSpPr/>
      </dsp:nvSpPr>
      <dsp:spPr>
        <a:xfrm rot="5400000">
          <a:off x="3351575" y="-1037268"/>
          <a:ext cx="958773" cy="5596875"/>
        </a:xfrm>
        <a:prstGeom prst="round2Same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smtClean="0">
              <a:solidFill>
                <a:srgbClr val="0066CC"/>
              </a:solidFill>
              <a:latin typeface="+mj-lt"/>
            </a:rPr>
            <a:t>Safe Recovery</a:t>
          </a:r>
          <a:endParaRPr lang="en-US" sz="3600" kern="1200" dirty="0">
            <a:solidFill>
              <a:srgbClr val="0066CC"/>
            </a:solidFill>
            <a:latin typeface="+mj-lt"/>
          </a:endParaRPr>
        </a:p>
      </dsp:txBody>
      <dsp:txXfrm rot="-5400000">
        <a:off x="1032525" y="1328585"/>
        <a:ext cx="5550072" cy="865167"/>
      </dsp:txXfrm>
    </dsp:sp>
    <dsp:sp modelId="{806BA33C-22D1-4AB6-B676-080DEB9D4BA2}">
      <dsp:nvSpPr>
        <dsp:cNvPr id="0" name=""/>
        <dsp:cNvSpPr/>
      </dsp:nvSpPr>
      <dsp:spPr>
        <a:xfrm rot="5400000">
          <a:off x="-221255" y="2782424"/>
          <a:ext cx="1475035" cy="1032524"/>
        </a:xfrm>
        <a:prstGeom prst="chevron">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solidFill>
                <a:srgbClr val="0066CC"/>
              </a:solidFill>
              <a:latin typeface="+mj-lt"/>
            </a:rPr>
            <a:t>3</a:t>
          </a:r>
          <a:endParaRPr lang="en-US" sz="2900" kern="1200" dirty="0">
            <a:solidFill>
              <a:srgbClr val="0066CC"/>
            </a:solidFill>
            <a:latin typeface="+mj-lt"/>
          </a:endParaRPr>
        </a:p>
      </dsp:txBody>
      <dsp:txXfrm rot="-5400000">
        <a:off x="1" y="3077430"/>
        <a:ext cx="1032524" cy="442511"/>
      </dsp:txXfrm>
    </dsp:sp>
    <dsp:sp modelId="{1C834DEF-825B-415D-A4C3-A1983606D3BD}">
      <dsp:nvSpPr>
        <dsp:cNvPr id="0" name=""/>
        <dsp:cNvSpPr/>
      </dsp:nvSpPr>
      <dsp:spPr>
        <a:xfrm rot="5400000">
          <a:off x="3351575" y="242118"/>
          <a:ext cx="958773" cy="5596875"/>
        </a:xfrm>
        <a:prstGeom prst="round2Same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n-US" sz="3600" kern="1200" dirty="0" smtClean="0">
              <a:solidFill>
                <a:srgbClr val="0066CC"/>
              </a:solidFill>
              <a:latin typeface="+mj-lt"/>
            </a:rPr>
            <a:t>Reduce Severity</a:t>
          </a:r>
          <a:endParaRPr lang="en-US" sz="3600" kern="1200" dirty="0">
            <a:solidFill>
              <a:srgbClr val="0066CC"/>
            </a:solidFill>
            <a:latin typeface="+mj-lt"/>
          </a:endParaRPr>
        </a:p>
      </dsp:txBody>
      <dsp:txXfrm rot="-5400000">
        <a:off x="1032525" y="2607972"/>
        <a:ext cx="5550072" cy="8651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83A6E-D343-4E83-8472-506F8245F8B4}">
      <dsp:nvSpPr>
        <dsp:cNvPr id="0" name=""/>
        <dsp:cNvSpPr/>
      </dsp:nvSpPr>
      <dsp:spPr>
        <a:xfrm>
          <a:off x="0" y="225300"/>
          <a:ext cx="4648200" cy="383760"/>
        </a:xfrm>
        <a:prstGeom prst="round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solidFill>
                <a:srgbClr val="0066CC"/>
              </a:solidFill>
            </a:rPr>
            <a:t>Center Line Rumble Strips (CLRS)</a:t>
          </a:r>
        </a:p>
      </dsp:txBody>
      <dsp:txXfrm>
        <a:off x="18734" y="244034"/>
        <a:ext cx="4610732" cy="346292"/>
      </dsp:txXfrm>
    </dsp:sp>
    <dsp:sp modelId="{8A5F8095-731B-4864-BB04-D737C6254263}">
      <dsp:nvSpPr>
        <dsp:cNvPr id="0" name=""/>
        <dsp:cNvSpPr/>
      </dsp:nvSpPr>
      <dsp:spPr>
        <a:xfrm>
          <a:off x="0" y="655140"/>
          <a:ext cx="4648200" cy="383760"/>
        </a:xfrm>
        <a:prstGeom prst="round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solidFill>
                <a:srgbClr val="0066CC"/>
              </a:solidFill>
            </a:rPr>
            <a:t>Edge Line Rumble Strips (ELRS)</a:t>
          </a:r>
        </a:p>
      </dsp:txBody>
      <dsp:txXfrm>
        <a:off x="18734" y="673874"/>
        <a:ext cx="4610732" cy="346292"/>
      </dsp:txXfrm>
    </dsp:sp>
    <dsp:sp modelId="{C19BBF16-97CD-46F5-B11E-F955A7853C6E}">
      <dsp:nvSpPr>
        <dsp:cNvPr id="0" name=""/>
        <dsp:cNvSpPr/>
      </dsp:nvSpPr>
      <dsp:spPr>
        <a:xfrm>
          <a:off x="0" y="1084980"/>
          <a:ext cx="4648200" cy="383760"/>
        </a:xfrm>
        <a:prstGeom prst="round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solidFill>
                <a:srgbClr val="0066CC"/>
              </a:solidFill>
            </a:rPr>
            <a:t>Shoulder Rumble Strips (SRS)</a:t>
          </a:r>
        </a:p>
      </dsp:txBody>
      <dsp:txXfrm>
        <a:off x="18734" y="1103714"/>
        <a:ext cx="4610732" cy="346292"/>
      </dsp:txXfrm>
    </dsp:sp>
    <dsp:sp modelId="{1030595E-3FFB-4AAC-9224-E0186F96DFB6}">
      <dsp:nvSpPr>
        <dsp:cNvPr id="0" name=""/>
        <dsp:cNvSpPr/>
      </dsp:nvSpPr>
      <dsp:spPr>
        <a:xfrm>
          <a:off x="0" y="1514820"/>
          <a:ext cx="4648200" cy="383760"/>
        </a:xfrm>
        <a:prstGeom prst="round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solidFill>
                <a:srgbClr val="0066CC"/>
              </a:solidFill>
            </a:rPr>
            <a:t>Pavement Markings</a:t>
          </a:r>
        </a:p>
      </dsp:txBody>
      <dsp:txXfrm>
        <a:off x="18734" y="1533554"/>
        <a:ext cx="4610732" cy="346292"/>
      </dsp:txXfrm>
    </dsp:sp>
    <dsp:sp modelId="{28D29B24-A85A-4B8A-9546-CB14950E21E9}">
      <dsp:nvSpPr>
        <dsp:cNvPr id="0" name=""/>
        <dsp:cNvSpPr/>
      </dsp:nvSpPr>
      <dsp:spPr>
        <a:xfrm>
          <a:off x="0" y="1944660"/>
          <a:ext cx="4648200" cy="383760"/>
        </a:xfrm>
        <a:prstGeom prst="round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solidFill>
                <a:srgbClr val="0066CC"/>
              </a:solidFill>
            </a:rPr>
            <a:t>Enhanced Signing for Curves</a:t>
          </a:r>
        </a:p>
      </dsp:txBody>
      <dsp:txXfrm>
        <a:off x="18734" y="1963394"/>
        <a:ext cx="4610732" cy="346292"/>
      </dsp:txXfrm>
    </dsp:sp>
    <dsp:sp modelId="{66425868-209B-49FC-B8E3-63A5F6125121}">
      <dsp:nvSpPr>
        <dsp:cNvPr id="0" name=""/>
        <dsp:cNvSpPr/>
      </dsp:nvSpPr>
      <dsp:spPr>
        <a:xfrm>
          <a:off x="0" y="2374500"/>
          <a:ext cx="4648200" cy="383760"/>
        </a:xfrm>
        <a:prstGeom prst="round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solidFill>
                <a:srgbClr val="0066CC"/>
              </a:solidFill>
            </a:rPr>
            <a:t>Superelevation Improvements</a:t>
          </a:r>
        </a:p>
      </dsp:txBody>
      <dsp:txXfrm>
        <a:off x="18734" y="2393234"/>
        <a:ext cx="4610732" cy="346292"/>
      </dsp:txXfrm>
    </dsp:sp>
    <dsp:sp modelId="{45D7A6D7-1312-41C0-AED3-D52A2AD93BF5}">
      <dsp:nvSpPr>
        <dsp:cNvPr id="0" name=""/>
        <dsp:cNvSpPr/>
      </dsp:nvSpPr>
      <dsp:spPr>
        <a:xfrm>
          <a:off x="0" y="2804340"/>
          <a:ext cx="4648200" cy="383760"/>
        </a:xfrm>
        <a:prstGeom prst="round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solidFill>
                <a:srgbClr val="0066CC"/>
              </a:solidFill>
            </a:rPr>
            <a:t>High Friction Surface Treatment</a:t>
          </a:r>
        </a:p>
      </dsp:txBody>
      <dsp:txXfrm>
        <a:off x="18734" y="2823074"/>
        <a:ext cx="4610732" cy="346292"/>
      </dsp:txXfrm>
    </dsp:sp>
    <dsp:sp modelId="{47B532A0-8E5E-4FD1-97AF-3B0B5ADE1724}">
      <dsp:nvSpPr>
        <dsp:cNvPr id="0" name=""/>
        <dsp:cNvSpPr/>
      </dsp:nvSpPr>
      <dsp:spPr>
        <a:xfrm>
          <a:off x="0" y="3234180"/>
          <a:ext cx="4648200" cy="383760"/>
        </a:xfrm>
        <a:prstGeom prst="round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solidFill>
                <a:srgbClr val="0066CC"/>
              </a:solidFill>
            </a:rPr>
            <a:t>Safety Edge or Pavement Wedge</a:t>
          </a:r>
        </a:p>
      </dsp:txBody>
      <dsp:txXfrm>
        <a:off x="18734" y="3252914"/>
        <a:ext cx="4610732" cy="346292"/>
      </dsp:txXfrm>
    </dsp:sp>
    <dsp:sp modelId="{31FAACB4-2467-4458-907A-635187272C49}">
      <dsp:nvSpPr>
        <dsp:cNvPr id="0" name=""/>
        <dsp:cNvSpPr/>
      </dsp:nvSpPr>
      <dsp:spPr>
        <a:xfrm>
          <a:off x="0" y="3664020"/>
          <a:ext cx="4648200" cy="383760"/>
        </a:xfrm>
        <a:prstGeom prst="round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solidFill>
                <a:srgbClr val="0066CC"/>
              </a:solidFill>
            </a:rPr>
            <a:t>Shouldering and Slope Flattening</a:t>
          </a:r>
        </a:p>
      </dsp:txBody>
      <dsp:txXfrm>
        <a:off x="18734" y="3682754"/>
        <a:ext cx="4610732" cy="346292"/>
      </dsp:txXfrm>
    </dsp:sp>
    <dsp:sp modelId="{D65DB106-AFE5-475E-B9F4-B39AD9E8AFB2}">
      <dsp:nvSpPr>
        <dsp:cNvPr id="0" name=""/>
        <dsp:cNvSpPr/>
      </dsp:nvSpPr>
      <dsp:spPr>
        <a:xfrm>
          <a:off x="0" y="4093860"/>
          <a:ext cx="4648200" cy="383760"/>
        </a:xfrm>
        <a:prstGeom prst="round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solidFill>
                <a:srgbClr val="0066CC"/>
              </a:solidFill>
            </a:rPr>
            <a:t>Cable Median Barrier</a:t>
          </a:r>
        </a:p>
      </dsp:txBody>
      <dsp:txXfrm>
        <a:off x="18734" y="4112594"/>
        <a:ext cx="4610732" cy="346292"/>
      </dsp:txXfrm>
    </dsp:sp>
    <dsp:sp modelId="{189496EC-B718-4AE1-A2E4-ABD023AC33D3}">
      <dsp:nvSpPr>
        <dsp:cNvPr id="0" name=""/>
        <dsp:cNvSpPr/>
      </dsp:nvSpPr>
      <dsp:spPr>
        <a:xfrm>
          <a:off x="0" y="4523700"/>
          <a:ext cx="4648200" cy="383760"/>
        </a:xfrm>
        <a:prstGeom prst="round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solidFill>
                <a:srgbClr val="0066CC"/>
              </a:solidFill>
            </a:rPr>
            <a:t>New Guardrail &amp; Guardrail Upgrades/Replacement</a:t>
          </a:r>
        </a:p>
      </dsp:txBody>
      <dsp:txXfrm>
        <a:off x="18734" y="4542434"/>
        <a:ext cx="4610732" cy="346292"/>
      </dsp:txXfrm>
    </dsp:sp>
    <dsp:sp modelId="{340D9D77-4E0A-4978-925A-EB9011AD0906}">
      <dsp:nvSpPr>
        <dsp:cNvPr id="0" name=""/>
        <dsp:cNvSpPr/>
      </dsp:nvSpPr>
      <dsp:spPr>
        <a:xfrm>
          <a:off x="0" y="4953540"/>
          <a:ext cx="4648200" cy="383760"/>
        </a:xfrm>
        <a:prstGeom prst="round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kern="1200" dirty="0" smtClean="0">
              <a:solidFill>
                <a:srgbClr val="0066CC"/>
              </a:solidFill>
            </a:rPr>
            <a:t>Tree Removal / Clear Zone Improvements</a:t>
          </a:r>
        </a:p>
      </dsp:txBody>
      <dsp:txXfrm>
        <a:off x="18734" y="4972274"/>
        <a:ext cx="4610732" cy="3462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BF9548-B8E8-48F6-A330-9F36119203CC}">
      <dsp:nvSpPr>
        <dsp:cNvPr id="0" name=""/>
        <dsp:cNvSpPr/>
      </dsp:nvSpPr>
      <dsp:spPr>
        <a:xfrm>
          <a:off x="0" y="0"/>
          <a:ext cx="6172199" cy="1313710"/>
        </a:xfrm>
        <a:prstGeom prst="rect">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r>
            <a:rPr lang="en-US" sz="6000" kern="1200" dirty="0" smtClean="0"/>
            <a:t>Project Goals</a:t>
          </a:r>
          <a:endParaRPr lang="en-US" sz="6000" kern="1200" dirty="0"/>
        </a:p>
      </dsp:txBody>
      <dsp:txXfrm>
        <a:off x="0" y="0"/>
        <a:ext cx="6172199" cy="1313710"/>
      </dsp:txXfrm>
    </dsp:sp>
    <dsp:sp modelId="{CF3CD889-528F-40B8-BA29-88214267BCAA}">
      <dsp:nvSpPr>
        <dsp:cNvPr id="0" name=""/>
        <dsp:cNvSpPr/>
      </dsp:nvSpPr>
      <dsp:spPr>
        <a:xfrm>
          <a:off x="3013" y="1313710"/>
          <a:ext cx="2055390" cy="275879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Data Driven</a:t>
          </a:r>
          <a:endParaRPr lang="en-US" sz="3100" kern="1200" dirty="0"/>
        </a:p>
      </dsp:txBody>
      <dsp:txXfrm>
        <a:off x="3013" y="1313710"/>
        <a:ext cx="2055390" cy="2758792"/>
      </dsp:txXfrm>
    </dsp:sp>
    <dsp:sp modelId="{61C19A17-BDCF-4E3B-BE98-BB4CC63CB06A}">
      <dsp:nvSpPr>
        <dsp:cNvPr id="0" name=""/>
        <dsp:cNvSpPr/>
      </dsp:nvSpPr>
      <dsp:spPr>
        <a:xfrm>
          <a:off x="2058404" y="1313710"/>
          <a:ext cx="2055390" cy="2758792"/>
        </a:xfrm>
        <a:prstGeom prst="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Meet the November Letting</a:t>
          </a:r>
          <a:endParaRPr lang="en-US" sz="3100" kern="1200" dirty="0"/>
        </a:p>
      </dsp:txBody>
      <dsp:txXfrm>
        <a:off x="2058404" y="1313710"/>
        <a:ext cx="2055390" cy="2758792"/>
      </dsp:txXfrm>
    </dsp:sp>
    <dsp:sp modelId="{DA0344B5-2163-4738-A17B-D36A9AB2DABF}">
      <dsp:nvSpPr>
        <dsp:cNvPr id="0" name=""/>
        <dsp:cNvSpPr/>
      </dsp:nvSpPr>
      <dsp:spPr>
        <a:xfrm>
          <a:off x="4113795" y="1313710"/>
          <a:ext cx="2055390" cy="2758792"/>
        </a:xfrm>
        <a:prstGeom prst="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smtClean="0"/>
            <a:t>Stay within Right of Way or Possibly Easements</a:t>
          </a:r>
          <a:endParaRPr lang="en-US" sz="3100" kern="1200" dirty="0"/>
        </a:p>
      </dsp:txBody>
      <dsp:txXfrm>
        <a:off x="4113795" y="1313710"/>
        <a:ext cx="2055390" cy="2758792"/>
      </dsp:txXfrm>
    </dsp:sp>
    <dsp:sp modelId="{BD8C9716-4F7B-4869-AA2A-ABB9D73132D5}">
      <dsp:nvSpPr>
        <dsp:cNvPr id="0" name=""/>
        <dsp:cNvSpPr/>
      </dsp:nvSpPr>
      <dsp:spPr>
        <a:xfrm>
          <a:off x="0" y="4072502"/>
          <a:ext cx="6172199" cy="306532"/>
        </a:xfrm>
        <a:prstGeom prst="rect">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EE96DD-8D4B-4776-A42A-2D90961E2FA3}">
      <dsp:nvSpPr>
        <dsp:cNvPr id="0" name=""/>
        <dsp:cNvSpPr/>
      </dsp:nvSpPr>
      <dsp:spPr>
        <a:xfrm>
          <a:off x="3627" y="418369"/>
          <a:ext cx="3171646" cy="1268658"/>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26670" bIns="53340" numCol="1" spcCol="1270" anchor="ctr" anchorCtr="0">
          <a:noAutofit/>
        </a:bodyPr>
        <a:lstStyle/>
        <a:p>
          <a:pPr lvl="0" algn="ctr" defTabSz="889000">
            <a:lnSpc>
              <a:spcPct val="90000"/>
            </a:lnSpc>
            <a:spcBef>
              <a:spcPct val="0"/>
            </a:spcBef>
            <a:spcAft>
              <a:spcPct val="35000"/>
            </a:spcAft>
          </a:pPr>
          <a:r>
            <a:rPr lang="en-US" sz="2000" kern="1200" dirty="0" smtClean="0"/>
            <a:t>Field Reconnaissance</a:t>
          </a:r>
          <a:endParaRPr lang="en-US" sz="2000" kern="1200" dirty="0"/>
        </a:p>
      </dsp:txBody>
      <dsp:txXfrm>
        <a:off x="3627" y="418369"/>
        <a:ext cx="2854482" cy="1268658"/>
      </dsp:txXfrm>
    </dsp:sp>
    <dsp:sp modelId="{85D81318-1BB4-4E3D-9C27-198C8EF29C4D}">
      <dsp:nvSpPr>
        <dsp:cNvPr id="0" name=""/>
        <dsp:cNvSpPr/>
      </dsp:nvSpPr>
      <dsp:spPr>
        <a:xfrm>
          <a:off x="2540944" y="418369"/>
          <a:ext cx="3171646" cy="1268658"/>
        </a:xfrm>
        <a:prstGeom prst="chevron">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en-US" sz="2000" kern="1200" dirty="0" smtClean="0"/>
            <a:t>Field Inspection</a:t>
          </a:r>
          <a:endParaRPr lang="en-US" sz="2000" kern="1200" dirty="0"/>
        </a:p>
      </dsp:txBody>
      <dsp:txXfrm>
        <a:off x="3175273" y="418369"/>
        <a:ext cx="1902988" cy="1268658"/>
      </dsp:txXfrm>
    </dsp:sp>
    <dsp:sp modelId="{43B425F1-1C6B-4872-B840-549948B6BF1C}">
      <dsp:nvSpPr>
        <dsp:cNvPr id="0" name=""/>
        <dsp:cNvSpPr/>
      </dsp:nvSpPr>
      <dsp:spPr>
        <a:xfrm>
          <a:off x="5078262" y="418369"/>
          <a:ext cx="3171646" cy="1268658"/>
        </a:xfrm>
        <a:prstGeom prst="chevron">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lvl="0" algn="ctr" defTabSz="889000">
            <a:lnSpc>
              <a:spcPct val="90000"/>
            </a:lnSpc>
            <a:spcBef>
              <a:spcPct val="0"/>
            </a:spcBef>
            <a:spcAft>
              <a:spcPct val="35000"/>
            </a:spcAft>
          </a:pPr>
          <a:r>
            <a:rPr lang="en-US" sz="2000" kern="1200" dirty="0" smtClean="0"/>
            <a:t>Inventory Curve Safe Speed (Digital Ball Bank Indicator)</a:t>
          </a:r>
          <a:endParaRPr lang="en-US" sz="2000" kern="1200" dirty="0"/>
        </a:p>
      </dsp:txBody>
      <dsp:txXfrm>
        <a:off x="5712591" y="418369"/>
        <a:ext cx="1902988" cy="12686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5958C-7D06-4893-9A09-73216D76E140}">
      <dsp:nvSpPr>
        <dsp:cNvPr id="0" name=""/>
        <dsp:cNvSpPr/>
      </dsp:nvSpPr>
      <dsp:spPr>
        <a:xfrm>
          <a:off x="2188974" y="1095971"/>
          <a:ext cx="4034798" cy="3780831"/>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lang="en-US" sz="6000" kern="1200" dirty="0" smtClean="0"/>
            <a:t>12 Focus Items</a:t>
          </a:r>
          <a:endParaRPr lang="en-US" sz="6000" kern="1200" dirty="0"/>
        </a:p>
      </dsp:txBody>
      <dsp:txXfrm>
        <a:off x="2779856" y="1649661"/>
        <a:ext cx="2853034" cy="2673451"/>
      </dsp:txXfrm>
    </dsp:sp>
    <dsp:sp modelId="{C09AE00D-C3A4-4A0F-BD78-B5822494CD9B}">
      <dsp:nvSpPr>
        <dsp:cNvPr id="0" name=""/>
        <dsp:cNvSpPr/>
      </dsp:nvSpPr>
      <dsp:spPr>
        <a:xfrm>
          <a:off x="3524426" y="0"/>
          <a:ext cx="1451074" cy="1451074"/>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Ditching</a:t>
          </a:r>
          <a:endParaRPr lang="en-US" sz="1400" kern="1200" dirty="0"/>
        </a:p>
      </dsp:txBody>
      <dsp:txXfrm>
        <a:off x="3736931" y="212505"/>
        <a:ext cx="1026064" cy="1026064"/>
      </dsp:txXfrm>
    </dsp:sp>
    <dsp:sp modelId="{E154F0AC-68D8-4E8B-BE81-BB35D4ADB5F7}">
      <dsp:nvSpPr>
        <dsp:cNvPr id="0" name=""/>
        <dsp:cNvSpPr/>
      </dsp:nvSpPr>
      <dsp:spPr>
        <a:xfrm>
          <a:off x="4664297" y="244251"/>
          <a:ext cx="1451074" cy="1451074"/>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Shouldering</a:t>
          </a:r>
          <a:endParaRPr lang="en-US" sz="1400" kern="1200" dirty="0"/>
        </a:p>
      </dsp:txBody>
      <dsp:txXfrm>
        <a:off x="4876802" y="456756"/>
        <a:ext cx="1026064" cy="1026064"/>
      </dsp:txXfrm>
    </dsp:sp>
    <dsp:sp modelId="{747DEBA5-E79F-4C99-A669-2CA49E3D8E3D}">
      <dsp:nvSpPr>
        <dsp:cNvPr id="0" name=""/>
        <dsp:cNvSpPr/>
      </dsp:nvSpPr>
      <dsp:spPr>
        <a:xfrm>
          <a:off x="5641330" y="977032"/>
          <a:ext cx="1451074" cy="1451074"/>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Guardrail</a:t>
          </a:r>
          <a:endParaRPr lang="en-US" sz="1400" kern="1200" dirty="0"/>
        </a:p>
      </dsp:txBody>
      <dsp:txXfrm>
        <a:off x="5853835" y="1189537"/>
        <a:ext cx="1026064" cy="1026064"/>
      </dsp:txXfrm>
    </dsp:sp>
    <dsp:sp modelId="{61E946E4-FFBB-4C0E-A82E-E503797AB654}">
      <dsp:nvSpPr>
        <dsp:cNvPr id="0" name=""/>
        <dsp:cNvSpPr/>
      </dsp:nvSpPr>
      <dsp:spPr>
        <a:xfrm>
          <a:off x="5967007" y="2198319"/>
          <a:ext cx="1451074" cy="1451074"/>
        </a:xfrm>
        <a:prstGeom prst="ellipse">
          <a:avLst/>
        </a:prstGeom>
        <a:solidFill>
          <a:schemeClr val="accent6">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Pipe Extension</a:t>
          </a:r>
          <a:endParaRPr lang="en-US" sz="1400" kern="1200" dirty="0"/>
        </a:p>
      </dsp:txBody>
      <dsp:txXfrm>
        <a:off x="6179512" y="2410824"/>
        <a:ext cx="1026064" cy="1026064"/>
      </dsp:txXfrm>
    </dsp:sp>
    <dsp:sp modelId="{19C28160-7A37-4351-9D0B-D7F736C99550}">
      <dsp:nvSpPr>
        <dsp:cNvPr id="0" name=""/>
        <dsp:cNvSpPr/>
      </dsp:nvSpPr>
      <dsp:spPr>
        <a:xfrm>
          <a:off x="5559901" y="3439170"/>
          <a:ext cx="1451074" cy="1451074"/>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Pipe Replacement</a:t>
          </a:r>
          <a:endParaRPr lang="en-US" sz="1400" kern="1200" dirty="0"/>
        </a:p>
      </dsp:txBody>
      <dsp:txXfrm>
        <a:off x="5772406" y="3651675"/>
        <a:ext cx="1026064" cy="1026064"/>
      </dsp:txXfrm>
    </dsp:sp>
    <dsp:sp modelId="{0C66D900-7119-403B-B162-CEA85A019664}">
      <dsp:nvSpPr>
        <dsp:cNvPr id="0" name=""/>
        <dsp:cNvSpPr/>
      </dsp:nvSpPr>
      <dsp:spPr>
        <a:xfrm>
          <a:off x="4745710" y="4329693"/>
          <a:ext cx="1451074" cy="1451074"/>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Drop Box Inlets</a:t>
          </a:r>
          <a:endParaRPr lang="en-US" sz="1400" kern="1200" dirty="0"/>
        </a:p>
      </dsp:txBody>
      <dsp:txXfrm>
        <a:off x="4958215" y="4542198"/>
        <a:ext cx="1026064" cy="1026064"/>
      </dsp:txXfrm>
    </dsp:sp>
    <dsp:sp modelId="{0753B72C-AF94-4016-A666-9A839BD2D1A6}">
      <dsp:nvSpPr>
        <dsp:cNvPr id="0" name=""/>
        <dsp:cNvSpPr/>
      </dsp:nvSpPr>
      <dsp:spPr>
        <a:xfrm>
          <a:off x="3524420" y="4492525"/>
          <a:ext cx="1451074" cy="1451074"/>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Tree Removal</a:t>
          </a:r>
          <a:endParaRPr lang="en-US" sz="1400" kern="1200" dirty="0"/>
        </a:p>
      </dsp:txBody>
      <dsp:txXfrm>
        <a:off x="3736925" y="4705030"/>
        <a:ext cx="1026064" cy="1026064"/>
      </dsp:txXfrm>
    </dsp:sp>
    <dsp:sp modelId="{0C29AB85-5DD5-48B2-A68D-FFFD78A0915E}">
      <dsp:nvSpPr>
        <dsp:cNvPr id="0" name=""/>
        <dsp:cNvSpPr/>
      </dsp:nvSpPr>
      <dsp:spPr>
        <a:xfrm>
          <a:off x="2220127" y="4295127"/>
          <a:ext cx="1451074" cy="1451074"/>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Tree Canopy Clearing</a:t>
          </a:r>
          <a:endParaRPr lang="en-US" sz="1400" kern="1200" dirty="0"/>
        </a:p>
      </dsp:txBody>
      <dsp:txXfrm>
        <a:off x="2432632" y="4507632"/>
        <a:ext cx="1026064" cy="1026064"/>
      </dsp:txXfrm>
    </dsp:sp>
    <dsp:sp modelId="{36B85348-2E27-422F-997B-F8E16677EDB7}">
      <dsp:nvSpPr>
        <dsp:cNvPr id="0" name=""/>
        <dsp:cNvSpPr/>
      </dsp:nvSpPr>
      <dsp:spPr>
        <a:xfrm>
          <a:off x="1346972" y="3352808"/>
          <a:ext cx="1451074" cy="1451074"/>
        </a:xfrm>
        <a:prstGeom prst="ellipse">
          <a:avLst/>
        </a:prstGeom>
        <a:solidFill>
          <a:schemeClr val="accent6">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Rock Out Crop Removal</a:t>
          </a:r>
          <a:endParaRPr lang="en-US" sz="1400" kern="1200" dirty="0"/>
        </a:p>
      </dsp:txBody>
      <dsp:txXfrm>
        <a:off x="1559477" y="3565313"/>
        <a:ext cx="1026064" cy="1026064"/>
      </dsp:txXfrm>
    </dsp:sp>
    <dsp:sp modelId="{BD3892AC-717B-45E4-9C86-76EA56A37B8F}">
      <dsp:nvSpPr>
        <dsp:cNvPr id="0" name=""/>
        <dsp:cNvSpPr/>
      </dsp:nvSpPr>
      <dsp:spPr>
        <a:xfrm>
          <a:off x="965968" y="2133599"/>
          <a:ext cx="1451074" cy="1451074"/>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Embankment Failure</a:t>
          </a:r>
          <a:endParaRPr lang="en-US" sz="1400" kern="1200" dirty="0"/>
        </a:p>
      </dsp:txBody>
      <dsp:txXfrm>
        <a:off x="1178473" y="2346104"/>
        <a:ext cx="1026064" cy="1026064"/>
      </dsp:txXfrm>
    </dsp:sp>
    <dsp:sp modelId="{D4360530-E456-4D25-951D-241A53364A1B}">
      <dsp:nvSpPr>
        <dsp:cNvPr id="0" name=""/>
        <dsp:cNvSpPr/>
      </dsp:nvSpPr>
      <dsp:spPr>
        <a:xfrm>
          <a:off x="1346967" y="990593"/>
          <a:ext cx="1451074" cy="1451074"/>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Super Elevation</a:t>
          </a:r>
          <a:endParaRPr lang="en-US" sz="1400" kern="1200" dirty="0"/>
        </a:p>
      </dsp:txBody>
      <dsp:txXfrm>
        <a:off x="1559472" y="1203098"/>
        <a:ext cx="1026064" cy="1026064"/>
      </dsp:txXfrm>
    </dsp:sp>
    <dsp:sp modelId="{804E0CD7-C978-47F4-8EAD-9C5CFF16BF69}">
      <dsp:nvSpPr>
        <dsp:cNvPr id="0" name=""/>
        <dsp:cNvSpPr/>
      </dsp:nvSpPr>
      <dsp:spPr>
        <a:xfrm>
          <a:off x="2261371" y="152390"/>
          <a:ext cx="1451074" cy="1451074"/>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smtClean="0"/>
            <a:t>High Friction Surface</a:t>
          </a:r>
          <a:endParaRPr lang="en-US" sz="1400" kern="1200" dirty="0"/>
        </a:p>
      </dsp:txBody>
      <dsp:txXfrm>
        <a:off x="2473876" y="364895"/>
        <a:ext cx="1026064" cy="102606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45D5C67-9D2B-400A-9091-6145B6516B82}" type="datetimeFigureOut">
              <a:rPr lang="en-US" smtClean="0"/>
              <a:pPr/>
              <a:t>9/8/2015</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7AB0935-C8B6-40DD-8AB5-2C8B38F3B153}" type="slidenum">
              <a:rPr lang="en-US" smtClean="0"/>
              <a:pPr/>
              <a:t>‹#›</a:t>
            </a:fld>
            <a:endParaRPr lang="en-US" dirty="0"/>
          </a:p>
        </p:txBody>
      </p:sp>
    </p:spTree>
    <p:extLst>
      <p:ext uri="{BB962C8B-B14F-4D97-AF65-F5344CB8AC3E}">
        <p14:creationId xmlns:p14="http://schemas.microsoft.com/office/powerpoint/2010/main" val="2132302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AB0935-C8B6-40DD-8AB5-2C8B38F3B153}" type="slidenum">
              <a:rPr lang="en-US" smtClean="0"/>
              <a:pPr/>
              <a:t>1</a:t>
            </a:fld>
            <a:endParaRPr lang="en-US" dirty="0"/>
          </a:p>
        </p:txBody>
      </p:sp>
    </p:spTree>
    <p:extLst>
      <p:ext uri="{BB962C8B-B14F-4D97-AF65-F5344CB8AC3E}">
        <p14:creationId xmlns:p14="http://schemas.microsoft.com/office/powerpoint/2010/main" val="3471136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B0935-C8B6-40DD-8AB5-2C8B38F3B153}" type="slidenum">
              <a:rPr lang="en-US" smtClean="0"/>
              <a:pPr/>
              <a:t>10</a:t>
            </a:fld>
            <a:endParaRPr lang="en-US" dirty="0"/>
          </a:p>
        </p:txBody>
      </p:sp>
    </p:spTree>
    <p:extLst>
      <p:ext uri="{BB962C8B-B14F-4D97-AF65-F5344CB8AC3E}">
        <p14:creationId xmlns:p14="http://schemas.microsoft.com/office/powerpoint/2010/main" val="1628812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C8AD3A-22C2-4ADF-B1D5-3F0D94483E73}" type="slidenum">
              <a:rPr lang="en-US" smtClean="0"/>
              <a:pPr/>
              <a:t>11</a:t>
            </a:fld>
            <a:endParaRPr lang="en-US" dirty="0"/>
          </a:p>
        </p:txBody>
      </p:sp>
    </p:spTree>
    <p:extLst>
      <p:ext uri="{BB962C8B-B14F-4D97-AF65-F5344CB8AC3E}">
        <p14:creationId xmlns:p14="http://schemas.microsoft.com/office/powerpoint/2010/main" val="1919741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p:spPr>
        <p:txBody>
          <a:bodyPr/>
          <a:lstStyle/>
          <a:p>
            <a:pPr eaLnBrk="1" hangingPunct="1"/>
            <a:endParaRPr lang="en-US" dirty="0" smtClean="0">
              <a:latin typeface="Arial" charset="0"/>
            </a:endParaRPr>
          </a:p>
        </p:txBody>
      </p:sp>
      <p:sp>
        <p:nvSpPr>
          <p:cNvPr id="216068" name="Slide Number Placeholder 3"/>
          <p:cNvSpPr>
            <a:spLocks noGrp="1"/>
          </p:cNvSpPr>
          <p:nvPr>
            <p:ph type="sldNum" sz="quarter" idx="5"/>
          </p:nvPr>
        </p:nvSpPr>
        <p:spPr>
          <a:noFill/>
        </p:spPr>
        <p:txBody>
          <a:bodyPr/>
          <a:lstStyle/>
          <a:p>
            <a:fld id="{575976E2-75C5-4392-991E-1FD6C076AC9C}" type="slidenum">
              <a:rPr lang="en-US" smtClean="0">
                <a:latin typeface="Arial" charset="0"/>
              </a:rPr>
              <a:pPr/>
              <a:t>12</a:t>
            </a:fld>
            <a:endParaRPr lang="en-US" dirty="0" smtClean="0">
              <a:latin typeface="Arial" charset="0"/>
            </a:endParaRPr>
          </a:p>
        </p:txBody>
      </p:sp>
    </p:spTree>
    <p:extLst>
      <p:ext uri="{BB962C8B-B14F-4D97-AF65-F5344CB8AC3E}">
        <p14:creationId xmlns:p14="http://schemas.microsoft.com/office/powerpoint/2010/main" val="69168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B0935-C8B6-40DD-8AB5-2C8B38F3B153}" type="slidenum">
              <a:rPr lang="en-US" smtClean="0"/>
              <a:pPr/>
              <a:t>13</a:t>
            </a:fld>
            <a:endParaRPr lang="en-US" dirty="0"/>
          </a:p>
        </p:txBody>
      </p:sp>
    </p:spTree>
    <p:extLst>
      <p:ext uri="{BB962C8B-B14F-4D97-AF65-F5344CB8AC3E}">
        <p14:creationId xmlns:p14="http://schemas.microsoft.com/office/powerpoint/2010/main" val="42192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B0935-C8B6-40DD-8AB5-2C8B38F3B153}" type="slidenum">
              <a:rPr lang="en-US" smtClean="0"/>
              <a:pPr/>
              <a:t>14</a:t>
            </a:fld>
            <a:endParaRPr lang="en-US" dirty="0"/>
          </a:p>
        </p:txBody>
      </p:sp>
    </p:spTree>
    <p:extLst>
      <p:ext uri="{BB962C8B-B14F-4D97-AF65-F5344CB8AC3E}">
        <p14:creationId xmlns:p14="http://schemas.microsoft.com/office/powerpoint/2010/main" val="2725761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7BB8A1BB-3900-4454-A500-89484032F535}" type="slidenum">
              <a:rPr lang="en-US" smtClean="0"/>
              <a:pPr/>
              <a:t>15</a:t>
            </a:fld>
            <a:endParaRPr lang="en-US" dirty="0"/>
          </a:p>
        </p:txBody>
      </p:sp>
    </p:spTree>
    <p:extLst>
      <p:ext uri="{BB962C8B-B14F-4D97-AF65-F5344CB8AC3E}">
        <p14:creationId xmlns:p14="http://schemas.microsoft.com/office/powerpoint/2010/main" val="4281382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338320"/>
          </a:xfrm>
        </p:spPr>
        <p:txBody>
          <a:bodyPr>
            <a:noAutofit/>
          </a:bodyPr>
          <a:lstStyle/>
          <a:p>
            <a:endParaRPr lang="en-US" sz="1600" dirty="0"/>
          </a:p>
        </p:txBody>
      </p:sp>
      <p:sp>
        <p:nvSpPr>
          <p:cNvPr id="4" name="Slide Number Placeholder 3"/>
          <p:cNvSpPr>
            <a:spLocks noGrp="1"/>
          </p:cNvSpPr>
          <p:nvPr>
            <p:ph type="sldNum" sz="quarter" idx="10"/>
          </p:nvPr>
        </p:nvSpPr>
        <p:spPr/>
        <p:txBody>
          <a:bodyPr/>
          <a:lstStyle/>
          <a:p>
            <a:fld id="{7BB8A1BB-3900-4454-A500-89484032F535}" type="slidenum">
              <a:rPr lang="en-US" smtClean="0"/>
              <a:pPr/>
              <a:t>16</a:t>
            </a:fld>
            <a:endParaRPr lang="en-US" dirty="0"/>
          </a:p>
        </p:txBody>
      </p:sp>
    </p:spTree>
    <p:extLst>
      <p:ext uri="{BB962C8B-B14F-4D97-AF65-F5344CB8AC3E}">
        <p14:creationId xmlns:p14="http://schemas.microsoft.com/office/powerpoint/2010/main" val="3174435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7BB8A1BB-3900-4454-A500-89484032F535}" type="slidenum">
              <a:rPr lang="en-US" smtClean="0"/>
              <a:pPr/>
              <a:t>17</a:t>
            </a:fld>
            <a:endParaRPr lang="en-US" dirty="0"/>
          </a:p>
        </p:txBody>
      </p:sp>
    </p:spTree>
    <p:extLst>
      <p:ext uri="{BB962C8B-B14F-4D97-AF65-F5344CB8AC3E}">
        <p14:creationId xmlns:p14="http://schemas.microsoft.com/office/powerpoint/2010/main" val="1144650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B0935-C8B6-40DD-8AB5-2C8B38F3B153}" type="slidenum">
              <a:rPr lang="en-US" smtClean="0"/>
              <a:pPr/>
              <a:t>18</a:t>
            </a:fld>
            <a:endParaRPr lang="en-US" dirty="0"/>
          </a:p>
        </p:txBody>
      </p:sp>
    </p:spTree>
    <p:extLst>
      <p:ext uri="{BB962C8B-B14F-4D97-AF65-F5344CB8AC3E}">
        <p14:creationId xmlns:p14="http://schemas.microsoft.com/office/powerpoint/2010/main" val="3051495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B0935-C8B6-40DD-8AB5-2C8B38F3B153}" type="slidenum">
              <a:rPr lang="en-US" smtClean="0"/>
              <a:pPr/>
              <a:t>19</a:t>
            </a:fld>
            <a:endParaRPr lang="en-US" dirty="0"/>
          </a:p>
        </p:txBody>
      </p:sp>
    </p:spTree>
    <p:extLst>
      <p:ext uri="{BB962C8B-B14F-4D97-AF65-F5344CB8AC3E}">
        <p14:creationId xmlns:p14="http://schemas.microsoft.com/office/powerpoint/2010/main" val="2872948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B0935-C8B6-40DD-8AB5-2C8B38F3B153}" type="slidenum">
              <a:rPr lang="en-US" smtClean="0"/>
              <a:pPr/>
              <a:t>2</a:t>
            </a:fld>
            <a:endParaRPr lang="en-US" dirty="0"/>
          </a:p>
        </p:txBody>
      </p:sp>
    </p:spTree>
    <p:extLst>
      <p:ext uri="{BB962C8B-B14F-4D97-AF65-F5344CB8AC3E}">
        <p14:creationId xmlns:p14="http://schemas.microsoft.com/office/powerpoint/2010/main" val="1906241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fld id="{7BB8A1BB-3900-4454-A500-89484032F535}" type="slidenum">
              <a:rPr lang="en-US" smtClean="0"/>
              <a:pPr/>
              <a:t>20</a:t>
            </a:fld>
            <a:endParaRPr lang="en-US" dirty="0"/>
          </a:p>
        </p:txBody>
      </p:sp>
    </p:spTree>
    <p:extLst>
      <p:ext uri="{BB962C8B-B14F-4D97-AF65-F5344CB8AC3E}">
        <p14:creationId xmlns:p14="http://schemas.microsoft.com/office/powerpoint/2010/main" val="2112846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B0935-C8B6-40DD-8AB5-2C8B38F3B153}" type="slidenum">
              <a:rPr lang="en-US" smtClean="0"/>
              <a:pPr/>
              <a:t>21</a:t>
            </a:fld>
            <a:endParaRPr lang="en-US" dirty="0"/>
          </a:p>
        </p:txBody>
      </p:sp>
    </p:spTree>
    <p:extLst>
      <p:ext uri="{BB962C8B-B14F-4D97-AF65-F5344CB8AC3E}">
        <p14:creationId xmlns:p14="http://schemas.microsoft.com/office/powerpoint/2010/main" val="4019947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AB0935-C8B6-40DD-8AB5-2C8B38F3B153}" type="slidenum">
              <a:rPr lang="en-US" smtClean="0"/>
              <a:pPr/>
              <a:t>22</a:t>
            </a:fld>
            <a:endParaRPr lang="en-US" dirty="0"/>
          </a:p>
        </p:txBody>
      </p:sp>
    </p:spTree>
    <p:extLst>
      <p:ext uri="{BB962C8B-B14F-4D97-AF65-F5344CB8AC3E}">
        <p14:creationId xmlns:p14="http://schemas.microsoft.com/office/powerpoint/2010/main" val="1208405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B0935-C8B6-40DD-8AB5-2C8B38F3B153}" type="slidenum">
              <a:rPr lang="en-US" smtClean="0"/>
              <a:pPr/>
              <a:t>23</a:t>
            </a:fld>
            <a:endParaRPr lang="en-US" dirty="0"/>
          </a:p>
        </p:txBody>
      </p:sp>
    </p:spTree>
    <p:extLst>
      <p:ext uri="{BB962C8B-B14F-4D97-AF65-F5344CB8AC3E}">
        <p14:creationId xmlns:p14="http://schemas.microsoft.com/office/powerpoint/2010/main" val="1160259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B0935-C8B6-40DD-8AB5-2C8B38F3B153}" type="slidenum">
              <a:rPr lang="en-US" smtClean="0"/>
              <a:pPr/>
              <a:t>24</a:t>
            </a:fld>
            <a:endParaRPr lang="en-US" dirty="0"/>
          </a:p>
        </p:txBody>
      </p:sp>
    </p:spTree>
    <p:extLst>
      <p:ext uri="{BB962C8B-B14F-4D97-AF65-F5344CB8AC3E}">
        <p14:creationId xmlns:p14="http://schemas.microsoft.com/office/powerpoint/2010/main" val="3557608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B0935-C8B6-40DD-8AB5-2C8B38F3B153}" type="slidenum">
              <a:rPr lang="en-US" smtClean="0"/>
              <a:pPr/>
              <a:t>25</a:t>
            </a:fld>
            <a:endParaRPr lang="en-US" dirty="0"/>
          </a:p>
        </p:txBody>
      </p:sp>
    </p:spTree>
    <p:extLst>
      <p:ext uri="{BB962C8B-B14F-4D97-AF65-F5344CB8AC3E}">
        <p14:creationId xmlns:p14="http://schemas.microsoft.com/office/powerpoint/2010/main" val="3196018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B0935-C8B6-40DD-8AB5-2C8B38F3B153}" type="slidenum">
              <a:rPr lang="en-US" smtClean="0"/>
              <a:pPr/>
              <a:t>26</a:t>
            </a:fld>
            <a:endParaRPr lang="en-US" dirty="0"/>
          </a:p>
        </p:txBody>
      </p:sp>
    </p:spTree>
    <p:extLst>
      <p:ext uri="{BB962C8B-B14F-4D97-AF65-F5344CB8AC3E}">
        <p14:creationId xmlns:p14="http://schemas.microsoft.com/office/powerpoint/2010/main" val="16595662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B0935-C8B6-40DD-8AB5-2C8B38F3B153}" type="slidenum">
              <a:rPr lang="en-US" smtClean="0"/>
              <a:pPr/>
              <a:t>27</a:t>
            </a:fld>
            <a:endParaRPr lang="en-US" dirty="0"/>
          </a:p>
        </p:txBody>
      </p:sp>
    </p:spTree>
    <p:extLst>
      <p:ext uri="{BB962C8B-B14F-4D97-AF65-F5344CB8AC3E}">
        <p14:creationId xmlns:p14="http://schemas.microsoft.com/office/powerpoint/2010/main" val="6173939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B0935-C8B6-40DD-8AB5-2C8B38F3B153}" type="slidenum">
              <a:rPr lang="en-US" smtClean="0"/>
              <a:pPr/>
              <a:t>28</a:t>
            </a:fld>
            <a:endParaRPr lang="en-US" dirty="0"/>
          </a:p>
        </p:txBody>
      </p:sp>
    </p:spTree>
    <p:extLst>
      <p:ext uri="{BB962C8B-B14F-4D97-AF65-F5344CB8AC3E}">
        <p14:creationId xmlns:p14="http://schemas.microsoft.com/office/powerpoint/2010/main" val="28295250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B0935-C8B6-40DD-8AB5-2C8B38F3B153}" type="slidenum">
              <a:rPr lang="en-US" smtClean="0"/>
              <a:pPr/>
              <a:t>29</a:t>
            </a:fld>
            <a:endParaRPr lang="en-US" dirty="0"/>
          </a:p>
        </p:txBody>
      </p:sp>
    </p:spTree>
    <p:extLst>
      <p:ext uri="{BB962C8B-B14F-4D97-AF65-F5344CB8AC3E}">
        <p14:creationId xmlns:p14="http://schemas.microsoft.com/office/powerpoint/2010/main" val="3887216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B0935-C8B6-40DD-8AB5-2C8B38F3B153}" type="slidenum">
              <a:rPr lang="en-US" smtClean="0"/>
              <a:pPr/>
              <a:t>3</a:t>
            </a:fld>
            <a:endParaRPr lang="en-US" dirty="0"/>
          </a:p>
        </p:txBody>
      </p:sp>
    </p:spTree>
    <p:extLst>
      <p:ext uri="{BB962C8B-B14F-4D97-AF65-F5344CB8AC3E}">
        <p14:creationId xmlns:p14="http://schemas.microsoft.com/office/powerpoint/2010/main" val="806149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B0935-C8B6-40DD-8AB5-2C8B38F3B153}" type="slidenum">
              <a:rPr lang="en-US" smtClean="0"/>
              <a:pPr/>
              <a:t>30</a:t>
            </a:fld>
            <a:endParaRPr lang="en-US" dirty="0"/>
          </a:p>
        </p:txBody>
      </p:sp>
    </p:spTree>
    <p:extLst>
      <p:ext uri="{BB962C8B-B14F-4D97-AF65-F5344CB8AC3E}">
        <p14:creationId xmlns:p14="http://schemas.microsoft.com/office/powerpoint/2010/main" val="354870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B0935-C8B6-40DD-8AB5-2C8B38F3B153}" type="slidenum">
              <a:rPr lang="en-US" smtClean="0"/>
              <a:pPr/>
              <a:t>31</a:t>
            </a:fld>
            <a:endParaRPr lang="en-US" dirty="0"/>
          </a:p>
        </p:txBody>
      </p:sp>
    </p:spTree>
    <p:extLst>
      <p:ext uri="{BB962C8B-B14F-4D97-AF65-F5344CB8AC3E}">
        <p14:creationId xmlns:p14="http://schemas.microsoft.com/office/powerpoint/2010/main" val="2311384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B0935-C8B6-40DD-8AB5-2C8B38F3B153}" type="slidenum">
              <a:rPr lang="en-US" smtClean="0"/>
              <a:pPr/>
              <a:t>32</a:t>
            </a:fld>
            <a:endParaRPr lang="en-US" dirty="0"/>
          </a:p>
        </p:txBody>
      </p:sp>
    </p:spTree>
    <p:extLst>
      <p:ext uri="{BB962C8B-B14F-4D97-AF65-F5344CB8AC3E}">
        <p14:creationId xmlns:p14="http://schemas.microsoft.com/office/powerpoint/2010/main" val="4119984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sz="1400" dirty="0">
                <a:latin typeface="Times New Roman" panose="02020603050405020304" pitchFamily="18" charset="0"/>
              </a:rPr>
              <a:t>US 68 in Mercer Co is an ideal example of benefiting from the HSIP program concept using a non-traditional design.  This </a:t>
            </a:r>
            <a:r>
              <a:rPr lang="en-US" altLang="en-US" sz="1400" dirty="0">
                <a:solidFill>
                  <a:srgbClr val="FF0000"/>
                </a:solidFill>
                <a:latin typeface="Times New Roman" panose="02020603050405020304" pitchFamily="18" charset="0"/>
              </a:rPr>
              <a:t>7.5 Mile, $3.1 Million </a:t>
            </a:r>
            <a:r>
              <a:rPr lang="en-US" altLang="en-US" sz="1400" dirty="0">
                <a:latin typeface="Times New Roman" panose="02020603050405020304" pitchFamily="18" charset="0"/>
              </a:rPr>
              <a:t>project had an aggressive 4 month design schedule in order to make the November 2014 Letting. To meet this schedule we designed for Inches not standards.</a:t>
            </a:r>
          </a:p>
        </p:txBody>
      </p:sp>
      <p:sp>
        <p:nvSpPr>
          <p:cNvPr id="8806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39862">
              <a:defRPr kumimoji="1" sz="2400">
                <a:solidFill>
                  <a:schemeClr val="tx1"/>
                </a:solidFill>
                <a:latin typeface="Times New Roman" panose="02020603050405020304" pitchFamily="18" charset="0"/>
              </a:defRPr>
            </a:lvl1pPr>
            <a:lvl2pPr marL="757066" indent="-291179" defTabSz="939862">
              <a:defRPr kumimoji="1" sz="2400">
                <a:solidFill>
                  <a:schemeClr val="tx1"/>
                </a:solidFill>
                <a:latin typeface="Times New Roman" panose="02020603050405020304" pitchFamily="18" charset="0"/>
              </a:defRPr>
            </a:lvl2pPr>
            <a:lvl3pPr marL="1164717" indent="-232943" defTabSz="939862">
              <a:defRPr kumimoji="1" sz="2400">
                <a:solidFill>
                  <a:schemeClr val="tx1"/>
                </a:solidFill>
                <a:latin typeface="Times New Roman" panose="02020603050405020304" pitchFamily="18" charset="0"/>
              </a:defRPr>
            </a:lvl3pPr>
            <a:lvl4pPr marL="1630604" indent="-232943" defTabSz="939862">
              <a:defRPr kumimoji="1" sz="2400">
                <a:solidFill>
                  <a:schemeClr val="tx1"/>
                </a:solidFill>
                <a:latin typeface="Times New Roman" panose="02020603050405020304" pitchFamily="18" charset="0"/>
              </a:defRPr>
            </a:lvl4pPr>
            <a:lvl5pPr marL="2096491" indent="-232943" defTabSz="939862">
              <a:defRPr kumimoji="1" sz="2400">
                <a:solidFill>
                  <a:schemeClr val="tx1"/>
                </a:solidFill>
                <a:latin typeface="Times New Roman" panose="02020603050405020304" pitchFamily="18" charset="0"/>
              </a:defRPr>
            </a:lvl5pPr>
            <a:lvl6pPr marL="2562377" indent="-232943" defTabSz="939862" eaLnBrk="0" fontAlgn="base" hangingPunct="0">
              <a:spcBef>
                <a:spcPct val="0"/>
              </a:spcBef>
              <a:spcAft>
                <a:spcPct val="0"/>
              </a:spcAft>
              <a:defRPr kumimoji="1" sz="2400">
                <a:solidFill>
                  <a:schemeClr val="tx1"/>
                </a:solidFill>
                <a:latin typeface="Times New Roman" panose="02020603050405020304" pitchFamily="18" charset="0"/>
              </a:defRPr>
            </a:lvl6pPr>
            <a:lvl7pPr marL="3028264" indent="-232943" defTabSz="939862" eaLnBrk="0" fontAlgn="base" hangingPunct="0">
              <a:spcBef>
                <a:spcPct val="0"/>
              </a:spcBef>
              <a:spcAft>
                <a:spcPct val="0"/>
              </a:spcAft>
              <a:defRPr kumimoji="1" sz="2400">
                <a:solidFill>
                  <a:schemeClr val="tx1"/>
                </a:solidFill>
                <a:latin typeface="Times New Roman" panose="02020603050405020304" pitchFamily="18" charset="0"/>
              </a:defRPr>
            </a:lvl7pPr>
            <a:lvl8pPr marL="3494151" indent="-232943" defTabSz="939862" eaLnBrk="0" fontAlgn="base" hangingPunct="0">
              <a:spcBef>
                <a:spcPct val="0"/>
              </a:spcBef>
              <a:spcAft>
                <a:spcPct val="0"/>
              </a:spcAft>
              <a:defRPr kumimoji="1" sz="2400">
                <a:solidFill>
                  <a:schemeClr val="tx1"/>
                </a:solidFill>
                <a:latin typeface="Times New Roman" panose="02020603050405020304" pitchFamily="18" charset="0"/>
              </a:defRPr>
            </a:lvl8pPr>
            <a:lvl9pPr marL="3960038" indent="-232943" defTabSz="939862" eaLnBrk="0" fontAlgn="base" hangingPunct="0">
              <a:spcBef>
                <a:spcPct val="0"/>
              </a:spcBef>
              <a:spcAft>
                <a:spcPct val="0"/>
              </a:spcAft>
              <a:defRPr kumimoji="1" sz="2400">
                <a:solidFill>
                  <a:schemeClr val="tx1"/>
                </a:solidFill>
                <a:latin typeface="Times New Roman" panose="02020603050405020304" pitchFamily="18" charset="0"/>
              </a:defRPr>
            </a:lvl9pPr>
          </a:lstStyle>
          <a:p>
            <a:fld id="{7DB9AA46-5242-473E-A282-FE8AE1B75EF6}" type="slidenum">
              <a:rPr kumimoji="0" lang="en-US" altLang="en-US" sz="1300"/>
              <a:pPr/>
              <a:t>33</a:t>
            </a:fld>
            <a:endParaRPr kumimoji="0" lang="en-US" altLang="en-US" sz="1300" dirty="0"/>
          </a:p>
        </p:txBody>
      </p:sp>
    </p:spTree>
    <p:extLst>
      <p:ext uri="{BB962C8B-B14F-4D97-AF65-F5344CB8AC3E}">
        <p14:creationId xmlns:p14="http://schemas.microsoft.com/office/powerpoint/2010/main" val="6565447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sz="1400" dirty="0">
                <a:latin typeface="Times New Roman" panose="02020603050405020304" pitchFamily="18" charset="0"/>
              </a:rPr>
              <a:t>Success starts by understanding who our drivers are.  Drivers have  become accustom to certain expectations in how a road performs. Drivers expect roads to be were they expect them to be and are often inattentive as a result. This reminds me of the crash report I read several years ago, “I was going around the curve and the pole came out of no where!!!”  </a:t>
            </a:r>
          </a:p>
          <a:p>
            <a:endParaRPr lang="en-US" dirty="0"/>
          </a:p>
        </p:txBody>
      </p:sp>
      <p:sp>
        <p:nvSpPr>
          <p:cNvPr id="4" name="Slide Number Placeholder 3"/>
          <p:cNvSpPr>
            <a:spLocks noGrp="1"/>
          </p:cNvSpPr>
          <p:nvPr>
            <p:ph type="sldNum" sz="quarter" idx="10"/>
          </p:nvPr>
        </p:nvSpPr>
        <p:spPr/>
        <p:txBody>
          <a:bodyPr/>
          <a:lstStyle/>
          <a:p>
            <a:fld id="{B7AB0935-C8B6-40DD-8AB5-2C8B38F3B153}" type="slidenum">
              <a:rPr lang="en-US" smtClean="0"/>
              <a:pPr/>
              <a:t>34</a:t>
            </a:fld>
            <a:endParaRPr lang="en-US" dirty="0"/>
          </a:p>
        </p:txBody>
      </p:sp>
    </p:spTree>
    <p:extLst>
      <p:ext uri="{BB962C8B-B14F-4D97-AF65-F5344CB8AC3E}">
        <p14:creationId xmlns:p14="http://schemas.microsoft.com/office/powerpoint/2010/main" val="21633536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en-US" sz="1400" dirty="0">
                <a:latin typeface="Times New Roman" panose="02020603050405020304" pitchFamily="18" charset="0"/>
              </a:rPr>
              <a:t>The US 68 project scope was set with one main purpose, which is to make improvements on the existing roadway in an effort to reduce crashes, and improve safety.</a:t>
            </a:r>
          </a:p>
          <a:p>
            <a:endParaRPr lang="en-US" altLang="en-US" baseline="0" dirty="0" smtClean="0">
              <a:latin typeface="Times New Roman" panose="02020603050405020304" pitchFamily="18" charset="0"/>
            </a:endParaRPr>
          </a:p>
        </p:txBody>
      </p:sp>
      <p:sp>
        <p:nvSpPr>
          <p:cNvPr id="2253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39862">
              <a:defRPr kumimoji="1" sz="2400">
                <a:solidFill>
                  <a:schemeClr val="tx1"/>
                </a:solidFill>
                <a:latin typeface="Times New Roman" panose="02020603050405020304" pitchFamily="18" charset="0"/>
              </a:defRPr>
            </a:lvl1pPr>
            <a:lvl2pPr marL="757066" indent="-291179" defTabSz="939862">
              <a:defRPr kumimoji="1" sz="2400">
                <a:solidFill>
                  <a:schemeClr val="tx1"/>
                </a:solidFill>
                <a:latin typeface="Times New Roman" panose="02020603050405020304" pitchFamily="18" charset="0"/>
              </a:defRPr>
            </a:lvl2pPr>
            <a:lvl3pPr marL="1164717" indent="-232943" defTabSz="939862">
              <a:defRPr kumimoji="1" sz="2400">
                <a:solidFill>
                  <a:schemeClr val="tx1"/>
                </a:solidFill>
                <a:latin typeface="Times New Roman" panose="02020603050405020304" pitchFamily="18" charset="0"/>
              </a:defRPr>
            </a:lvl3pPr>
            <a:lvl4pPr marL="1630604" indent="-232943" defTabSz="939862">
              <a:defRPr kumimoji="1" sz="2400">
                <a:solidFill>
                  <a:schemeClr val="tx1"/>
                </a:solidFill>
                <a:latin typeface="Times New Roman" panose="02020603050405020304" pitchFamily="18" charset="0"/>
              </a:defRPr>
            </a:lvl4pPr>
            <a:lvl5pPr marL="2096491" indent="-232943" defTabSz="939862">
              <a:defRPr kumimoji="1" sz="2400">
                <a:solidFill>
                  <a:schemeClr val="tx1"/>
                </a:solidFill>
                <a:latin typeface="Times New Roman" panose="02020603050405020304" pitchFamily="18" charset="0"/>
              </a:defRPr>
            </a:lvl5pPr>
            <a:lvl6pPr marL="2562377" indent="-232943" defTabSz="939862" eaLnBrk="0" fontAlgn="base" hangingPunct="0">
              <a:spcBef>
                <a:spcPct val="0"/>
              </a:spcBef>
              <a:spcAft>
                <a:spcPct val="0"/>
              </a:spcAft>
              <a:defRPr kumimoji="1" sz="2400">
                <a:solidFill>
                  <a:schemeClr val="tx1"/>
                </a:solidFill>
                <a:latin typeface="Times New Roman" panose="02020603050405020304" pitchFamily="18" charset="0"/>
              </a:defRPr>
            </a:lvl6pPr>
            <a:lvl7pPr marL="3028264" indent="-232943" defTabSz="939862" eaLnBrk="0" fontAlgn="base" hangingPunct="0">
              <a:spcBef>
                <a:spcPct val="0"/>
              </a:spcBef>
              <a:spcAft>
                <a:spcPct val="0"/>
              </a:spcAft>
              <a:defRPr kumimoji="1" sz="2400">
                <a:solidFill>
                  <a:schemeClr val="tx1"/>
                </a:solidFill>
                <a:latin typeface="Times New Roman" panose="02020603050405020304" pitchFamily="18" charset="0"/>
              </a:defRPr>
            </a:lvl7pPr>
            <a:lvl8pPr marL="3494151" indent="-232943" defTabSz="939862" eaLnBrk="0" fontAlgn="base" hangingPunct="0">
              <a:spcBef>
                <a:spcPct val="0"/>
              </a:spcBef>
              <a:spcAft>
                <a:spcPct val="0"/>
              </a:spcAft>
              <a:defRPr kumimoji="1" sz="2400">
                <a:solidFill>
                  <a:schemeClr val="tx1"/>
                </a:solidFill>
                <a:latin typeface="Times New Roman" panose="02020603050405020304" pitchFamily="18" charset="0"/>
              </a:defRPr>
            </a:lvl8pPr>
            <a:lvl9pPr marL="3960038" indent="-232943" defTabSz="939862" eaLnBrk="0" fontAlgn="base" hangingPunct="0">
              <a:spcBef>
                <a:spcPct val="0"/>
              </a:spcBef>
              <a:spcAft>
                <a:spcPct val="0"/>
              </a:spcAft>
              <a:defRPr kumimoji="1" sz="2400">
                <a:solidFill>
                  <a:schemeClr val="tx1"/>
                </a:solidFill>
                <a:latin typeface="Times New Roman" panose="02020603050405020304" pitchFamily="18" charset="0"/>
              </a:defRPr>
            </a:lvl9pPr>
          </a:lstStyle>
          <a:p>
            <a:fld id="{58230176-3112-4781-851B-69276BDE70D8}" type="slidenum">
              <a:rPr kumimoji="0" lang="en-US" altLang="en-US" sz="1300"/>
              <a:pPr/>
              <a:t>35</a:t>
            </a:fld>
            <a:endParaRPr kumimoji="0" lang="en-US" altLang="en-US" sz="1300" dirty="0"/>
          </a:p>
        </p:txBody>
      </p:sp>
    </p:spTree>
    <p:extLst>
      <p:ext uri="{BB962C8B-B14F-4D97-AF65-F5344CB8AC3E}">
        <p14:creationId xmlns:p14="http://schemas.microsoft.com/office/powerpoint/2010/main" val="1308160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dirty="0">
                <a:latin typeface="Times New Roman" panose="02020603050405020304" pitchFamily="18" charset="0"/>
              </a:rPr>
              <a:t>The project had 3 primary goals:  1. Improving safety through a data driven approach in identifying the needs.</a:t>
            </a:r>
          </a:p>
          <a:p>
            <a:endParaRPr lang="en-US" altLang="en-US" sz="1400" dirty="0">
              <a:latin typeface="Times New Roman" panose="02020603050405020304" pitchFamily="18" charset="0"/>
            </a:endParaRPr>
          </a:p>
          <a:p>
            <a:r>
              <a:rPr lang="en-US" altLang="en-US" sz="1400" dirty="0">
                <a:latin typeface="Times New Roman" panose="02020603050405020304" pitchFamily="18" charset="0"/>
              </a:rPr>
              <a:t>2. Make the November Letting in order to provide the traveling public benefits ASAP.</a:t>
            </a:r>
          </a:p>
          <a:p>
            <a:endParaRPr lang="en-US" altLang="en-US" sz="1400" dirty="0">
              <a:latin typeface="Times New Roman" panose="02020603050405020304" pitchFamily="18" charset="0"/>
            </a:endParaRPr>
          </a:p>
          <a:p>
            <a:r>
              <a:rPr lang="en-US" altLang="en-US" sz="1400" dirty="0">
                <a:latin typeface="Times New Roman" panose="02020603050405020304" pitchFamily="18" charset="0"/>
              </a:rPr>
              <a:t>3. To stay within the existing ROW which was crucial in order to make the November Letting. We had no proof of ROW other than one plan sheet showing 20’ from center. So we  used 40’ unless their was a fence or stacked rock fence within the 20’ then we used less.  Do you know how hard it is to provide improvements and stay within a 40’ ROW or sometimes less???	</a:t>
            </a:r>
          </a:p>
        </p:txBody>
      </p:sp>
      <p:sp>
        <p:nvSpPr>
          <p:cNvPr id="4" name="Slide Number Placeholder 3"/>
          <p:cNvSpPr>
            <a:spLocks noGrp="1"/>
          </p:cNvSpPr>
          <p:nvPr>
            <p:ph type="sldNum" sz="quarter" idx="10"/>
          </p:nvPr>
        </p:nvSpPr>
        <p:spPr/>
        <p:txBody>
          <a:bodyPr/>
          <a:lstStyle/>
          <a:p>
            <a:fld id="{B7AB0935-C8B6-40DD-8AB5-2C8B38F3B153}"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22478050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400" kern="0" dirty="0">
                <a:solidFill>
                  <a:srgbClr val="0070C0"/>
                </a:solidFill>
                <a:latin typeface="Times New Roman" charset="0"/>
              </a:rPr>
              <a:t>Environmental was conducted in house by KYTC.</a:t>
            </a:r>
          </a:p>
          <a:p>
            <a:endParaRPr kumimoji="1" lang="en-US" sz="1400" kern="0" dirty="0">
              <a:solidFill>
                <a:srgbClr val="0070C0"/>
              </a:solidFill>
              <a:latin typeface="Times New Roman" charset="0"/>
            </a:endParaRPr>
          </a:p>
          <a:p>
            <a:pPr defTabSz="931774">
              <a:defRPr/>
            </a:pPr>
            <a:r>
              <a:rPr kumimoji="1" lang="en-US" sz="1400" kern="0" dirty="0">
                <a:solidFill>
                  <a:srgbClr val="0070C0"/>
                </a:solidFill>
                <a:latin typeface="Times New Roman" charset="0"/>
              </a:rPr>
              <a:t>Utilities coordination occurred in order to show them on Aerial Plans.</a:t>
            </a:r>
          </a:p>
          <a:p>
            <a:pPr defTabSz="931774">
              <a:defRPr/>
            </a:pPr>
            <a:endParaRPr kumimoji="1" lang="en-US" sz="1400" kern="0" dirty="0">
              <a:solidFill>
                <a:srgbClr val="0070C0"/>
              </a:solidFill>
              <a:latin typeface="Times New Roman" charset="0"/>
            </a:endParaRPr>
          </a:p>
          <a:p>
            <a:pPr defTabSz="931774">
              <a:defRPr/>
            </a:pPr>
            <a:r>
              <a:rPr kumimoji="1" lang="en-US" sz="1400" kern="0" dirty="0">
                <a:solidFill>
                  <a:srgbClr val="0070C0"/>
                </a:solidFill>
                <a:latin typeface="Times New Roman" charset="0"/>
              </a:rPr>
              <a:t>The Decision during design was to also have no easements.</a:t>
            </a:r>
          </a:p>
          <a:p>
            <a:endParaRPr lang="en-US" dirty="0"/>
          </a:p>
        </p:txBody>
      </p:sp>
      <p:sp>
        <p:nvSpPr>
          <p:cNvPr id="4" name="Slide Number Placeholder 3"/>
          <p:cNvSpPr>
            <a:spLocks noGrp="1"/>
          </p:cNvSpPr>
          <p:nvPr>
            <p:ph type="sldNum" sz="quarter" idx="10"/>
          </p:nvPr>
        </p:nvSpPr>
        <p:spPr/>
        <p:txBody>
          <a:bodyPr/>
          <a:lstStyle/>
          <a:p>
            <a:fld id="{B7AB0935-C8B6-40DD-8AB5-2C8B38F3B153}"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1114777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sz="1400" dirty="0"/>
              <a:t>As Field </a:t>
            </a:r>
            <a:r>
              <a:rPr lang="en-US" altLang="en-US" sz="1400" dirty="0">
                <a:latin typeface="Times New Roman" panose="02020603050405020304" pitchFamily="18" charset="0"/>
              </a:rPr>
              <a:t>Reconnaissance began by obtaining survey and Lidar information, we also conducted a Road Safety Audit.  We identify items of potential concern.  Curves were inventoried using a digital ball bank indicator to help begin to identify curves that could and should be improved and those that are acceptable as they are,</a:t>
            </a:r>
          </a:p>
          <a:p>
            <a:pPr defTabSz="931774" eaLnBrk="0" fontAlgn="base" hangingPunct="0">
              <a:spcBef>
                <a:spcPct val="30000"/>
              </a:spcBef>
              <a:spcAft>
                <a:spcPct val="0"/>
              </a:spcAft>
              <a:defRPr/>
            </a:pPr>
            <a:endParaRPr lang="en-US" altLang="en-US" baseline="0" dirty="0" smtClean="0">
              <a:latin typeface="Times New Roman" panose="02020603050405020304" pitchFamily="18" charset="0"/>
            </a:endParaRPr>
          </a:p>
          <a:p>
            <a:pPr defTabSz="931774" eaLnBrk="0" fontAlgn="base" hangingPunct="0">
              <a:spcBef>
                <a:spcPct val="30000"/>
              </a:spcBef>
              <a:spcAft>
                <a:spcPct val="0"/>
              </a:spcAft>
              <a:defRPr/>
            </a:pPr>
            <a:endParaRPr lang="en-US" dirty="0"/>
          </a:p>
          <a:p>
            <a:endParaRPr lang="en-US" altLang="en-US" dirty="0" smtClean="0">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7AB0935-C8B6-40DD-8AB5-2C8B38F3B153}" type="slidenum">
              <a:rPr lang="en-US" smtClean="0"/>
              <a:pPr/>
              <a:t>38</a:t>
            </a:fld>
            <a:endParaRPr lang="en-US" dirty="0"/>
          </a:p>
        </p:txBody>
      </p:sp>
    </p:spTree>
    <p:extLst>
      <p:ext uri="{BB962C8B-B14F-4D97-AF65-F5344CB8AC3E}">
        <p14:creationId xmlns:p14="http://schemas.microsoft.com/office/powerpoint/2010/main" val="10621778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dirty="0">
                <a:latin typeface="Times New Roman" panose="02020603050405020304" pitchFamily="18" charset="0"/>
              </a:rPr>
              <a:t>The road safety audit included a deep dive into the crash data and the KYTC Highway Information System data.</a:t>
            </a:r>
          </a:p>
          <a:p>
            <a:endParaRPr lang="en-US" altLang="en-US" sz="1400" dirty="0">
              <a:latin typeface="Times New Roman" panose="02020603050405020304" pitchFamily="18" charset="0"/>
            </a:endParaRPr>
          </a:p>
          <a:p>
            <a:r>
              <a:rPr lang="en-US" altLang="en-US" sz="1400" dirty="0">
                <a:latin typeface="Times New Roman" panose="02020603050405020304" pitchFamily="18" charset="0"/>
              </a:rPr>
              <a:t>A 5 years analysis revealed  247 crashes occurring along this road segment.  Single Vehicles Collisions was the primary manner of collision, accounting for 73% of the crashes in this road segment.</a:t>
            </a:r>
          </a:p>
        </p:txBody>
      </p:sp>
      <p:sp>
        <p:nvSpPr>
          <p:cNvPr id="4" name="Slide Number Placeholder 3"/>
          <p:cNvSpPr>
            <a:spLocks noGrp="1"/>
          </p:cNvSpPr>
          <p:nvPr>
            <p:ph type="sldNum" sz="quarter" idx="10"/>
          </p:nvPr>
        </p:nvSpPr>
        <p:spPr/>
        <p:txBody>
          <a:bodyPr/>
          <a:lstStyle/>
          <a:p>
            <a:fld id="{B7AB0935-C8B6-40DD-8AB5-2C8B38F3B153}"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3595246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smtClean="0">
                <a:latin typeface="Times New Roman" panose="02020603050405020304" pitchFamily="18" charset="0"/>
              </a:rPr>
              <a:t>Inches can cause crashes even </a:t>
            </a:r>
            <a:r>
              <a:rPr lang="en-US" altLang="en-US" baseline="0" dirty="0" smtClean="0">
                <a:latin typeface="Times New Roman" panose="02020603050405020304" pitchFamily="18" charset="0"/>
              </a:rPr>
              <a:t>fatalities. But inches can also give Life!  </a:t>
            </a:r>
            <a:r>
              <a:rPr lang="en-US" altLang="en-US" dirty="0" smtClean="0">
                <a:latin typeface="Times New Roman" panose="02020603050405020304" pitchFamily="18" charset="0"/>
              </a:rPr>
              <a:t>The HSIP program </a:t>
            </a:r>
            <a:r>
              <a:rPr lang="en-US" altLang="en-US" baseline="0" dirty="0" smtClean="0">
                <a:latin typeface="Times New Roman" panose="02020603050405020304" pitchFamily="18" charset="0"/>
              </a:rPr>
              <a:t>is about designing for inches. Inches that provide Success in reducing crashes, success in persons safely traveling from Point A to Point B.</a:t>
            </a:r>
            <a:endParaRPr lang="en-US" altLang="en-US" dirty="0" smtClean="0">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7AB0935-C8B6-40DD-8AB5-2C8B38F3B153}" type="slidenum">
              <a:rPr lang="en-US" smtClean="0"/>
              <a:pPr/>
              <a:t>4</a:t>
            </a:fld>
            <a:endParaRPr lang="en-US" dirty="0"/>
          </a:p>
        </p:txBody>
      </p:sp>
    </p:spTree>
    <p:extLst>
      <p:ext uri="{BB962C8B-B14F-4D97-AF65-F5344CB8AC3E}">
        <p14:creationId xmlns:p14="http://schemas.microsoft.com/office/powerpoint/2010/main" val="382797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sz="1400" dirty="0">
                <a:latin typeface="Times New Roman" panose="02020603050405020304" pitchFamily="18" charset="0"/>
              </a:rPr>
              <a:t>Further analyzing the data for specific patterns and spot locations with high crashes, we learned that slick surfaces accounted for 175 (71%) of the crashes.  A large majority were located in the area  of the mountainous, winding roadway segment to the Kentucky River. </a:t>
            </a:r>
          </a:p>
          <a:p>
            <a:endParaRPr lang="en-US" sz="1400" dirty="0"/>
          </a:p>
        </p:txBody>
      </p:sp>
      <p:sp>
        <p:nvSpPr>
          <p:cNvPr id="4" name="Slide Number Placeholder 3"/>
          <p:cNvSpPr>
            <a:spLocks noGrp="1"/>
          </p:cNvSpPr>
          <p:nvPr>
            <p:ph type="sldNum" sz="quarter" idx="10"/>
          </p:nvPr>
        </p:nvSpPr>
        <p:spPr/>
        <p:txBody>
          <a:bodyPr/>
          <a:lstStyle/>
          <a:p>
            <a:fld id="{B7AB0935-C8B6-40DD-8AB5-2C8B38F3B153}" type="slidenum">
              <a:rPr lang="en-US" smtClean="0"/>
              <a:pPr/>
              <a:t>40</a:t>
            </a:fld>
            <a:endParaRPr lang="en-US" dirty="0"/>
          </a:p>
        </p:txBody>
      </p:sp>
    </p:spTree>
    <p:extLst>
      <p:ext uri="{BB962C8B-B14F-4D97-AF65-F5344CB8AC3E}">
        <p14:creationId xmlns:p14="http://schemas.microsoft.com/office/powerpoint/2010/main" val="20064988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sz="1400" dirty="0">
                <a:latin typeface="Times New Roman" panose="02020603050405020304" pitchFamily="18" charset="0"/>
              </a:rPr>
              <a:t>From data collected, these 12 primary focus items for improvements were identified that could reduce crashes, improving safety. </a:t>
            </a:r>
          </a:p>
          <a:p>
            <a:endParaRPr lang="en-US" dirty="0" smtClean="0"/>
          </a:p>
          <a:p>
            <a:endParaRPr lang="en-US" dirty="0" smtClean="0"/>
          </a:p>
          <a:p>
            <a:endParaRPr lang="en-US" dirty="0" smtClean="0"/>
          </a:p>
          <a:p>
            <a:endParaRPr lang="en-US" dirty="0" smtClean="0"/>
          </a:p>
          <a:p>
            <a:r>
              <a:rPr lang="en-US" altLang="en-US" baseline="0" dirty="0" smtClean="0">
                <a:latin typeface="Times New Roman" panose="02020603050405020304" pitchFamily="18" charset="0"/>
              </a:rPr>
              <a:t>Ditching  -  Working with ROW constraints, we looked at reestablishing some degree of ditching with a few defined inches of width and depth.  </a:t>
            </a:r>
          </a:p>
          <a:p>
            <a:endParaRPr lang="en-US" altLang="en-US" baseline="0" dirty="0" smtClean="0">
              <a:latin typeface="Times New Roman" panose="02020603050405020304" pitchFamily="18" charset="0"/>
            </a:endParaRPr>
          </a:p>
          <a:p>
            <a:r>
              <a:rPr lang="en-US" altLang="en-US" baseline="0" dirty="0" smtClean="0">
                <a:latin typeface="Times New Roman" panose="02020603050405020304" pitchFamily="18" charset="0"/>
              </a:rPr>
              <a:t>Shouldering - To help prevent crashes from road drop-off’s, we are improving the shoulders by a few inches with side slopes of to 3:1.</a:t>
            </a:r>
            <a:endParaRPr lang="en-US" altLang="en-US" dirty="0" smtClean="0">
              <a:latin typeface="Times New Roman" panose="02020603050405020304" pitchFamily="18" charset="0"/>
            </a:endParaRPr>
          </a:p>
          <a:p>
            <a:endParaRPr lang="en-US" altLang="en-US" baseline="0" dirty="0" smtClean="0">
              <a:latin typeface="Times New Roman" panose="02020603050405020304" pitchFamily="18" charset="0"/>
            </a:endParaRPr>
          </a:p>
          <a:p>
            <a:r>
              <a:rPr lang="en-US" altLang="en-US" baseline="0" dirty="0" smtClean="0">
                <a:latin typeface="Times New Roman" panose="02020603050405020304" pitchFamily="18" charset="0"/>
              </a:rPr>
              <a:t>Guardrails were substandard by just a few  inches.</a:t>
            </a:r>
          </a:p>
          <a:p>
            <a:endParaRPr lang="en-US" altLang="en-US" baseline="0" dirty="0" smtClean="0">
              <a:latin typeface="Times New Roman" panose="02020603050405020304" pitchFamily="18" charset="0"/>
            </a:endParaRPr>
          </a:p>
          <a:p>
            <a:pPr defTabSz="931774">
              <a:defRPr/>
            </a:pPr>
            <a:r>
              <a:rPr lang="en-US" altLang="en-US" dirty="0" smtClean="0">
                <a:latin typeface="Times New Roman" panose="02020603050405020304" pitchFamily="18" charset="0"/>
              </a:rPr>
              <a:t>As</a:t>
            </a:r>
            <a:r>
              <a:rPr lang="en-US" altLang="en-US" baseline="0" dirty="0" smtClean="0">
                <a:latin typeface="Times New Roman" panose="02020603050405020304" pitchFamily="18" charset="0"/>
              </a:rPr>
              <a:t> part of the outcome of improving ditches and shoulders, is the extending or replacement of cross drains to add a few more inches of length in with appropriate safety boxes when ROW allowed a sufficient width to do so.  </a:t>
            </a:r>
            <a:endParaRPr lang="en-US" altLang="en-US" dirty="0" smtClean="0">
              <a:latin typeface="Times New Roman" panose="02020603050405020304" pitchFamily="18" charset="0"/>
            </a:endParaRPr>
          </a:p>
          <a:p>
            <a:endParaRPr lang="en-US" altLang="en-US" dirty="0" smtClean="0">
              <a:latin typeface="Times New Roman" panose="02020603050405020304" pitchFamily="18" charset="0"/>
            </a:endParaRPr>
          </a:p>
          <a:p>
            <a:r>
              <a:rPr lang="en-US" altLang="en-US" dirty="0" smtClean="0">
                <a:latin typeface="Times New Roman" panose="02020603050405020304" pitchFamily="18" charset="0"/>
              </a:rPr>
              <a:t>DBI such as this type 13 or a modified DBI are part of the project.</a:t>
            </a:r>
          </a:p>
          <a:p>
            <a:pPr defTabSz="931774" eaLnBrk="0" fontAlgn="base" hangingPunct="0">
              <a:spcBef>
                <a:spcPct val="30000"/>
              </a:spcBef>
              <a:spcAft>
                <a:spcPct val="0"/>
              </a:spcAft>
              <a:defRPr/>
            </a:pPr>
            <a:endParaRPr lang="en-US" altLang="en-US" dirty="0" smtClean="0">
              <a:latin typeface="Times New Roman" panose="02020603050405020304" pitchFamily="18" charset="0"/>
            </a:endParaRPr>
          </a:p>
          <a:p>
            <a:r>
              <a:rPr lang="en-US" altLang="en-US" dirty="0" smtClean="0">
                <a:latin typeface="Times New Roman" panose="02020603050405020304" pitchFamily="18" charset="0"/>
              </a:rPr>
              <a:t>Obstacle</a:t>
            </a:r>
            <a:r>
              <a:rPr lang="en-US" altLang="en-US" baseline="0" dirty="0" smtClean="0">
                <a:latin typeface="Times New Roman" panose="02020603050405020304" pitchFamily="18" charset="0"/>
              </a:rPr>
              <a:t> trees, especially those on the outside of curves and within 5’ of the edge of the are to be removed.  </a:t>
            </a:r>
          </a:p>
          <a:p>
            <a:endParaRPr lang="en-US" altLang="en-US" baseline="0" dirty="0" smtClean="0">
              <a:latin typeface="Times New Roman" panose="02020603050405020304" pitchFamily="18" charset="0"/>
            </a:endParaRPr>
          </a:p>
          <a:p>
            <a:r>
              <a:rPr lang="en-US" altLang="en-US" dirty="0" smtClean="0">
                <a:latin typeface="Times New Roman" panose="02020603050405020304" pitchFamily="18" charset="0"/>
              </a:rPr>
              <a:t>The tree canopy removal is one of the main scopes of this project</a:t>
            </a:r>
            <a:r>
              <a:rPr lang="en-US" altLang="en-US" baseline="0" dirty="0" smtClean="0">
                <a:latin typeface="Times New Roman" panose="02020603050405020304" pitchFamily="18" charset="0"/>
              </a:rPr>
              <a:t> is to try to open up the segment of road on the hill to more light by removing some of the tree canopy to help in drying the road after dew or periods of wet or slick conditions.</a:t>
            </a:r>
            <a:endParaRPr lang="en-US" altLang="en-US" dirty="0" smtClean="0">
              <a:latin typeface="Times New Roman" panose="02020603050405020304" pitchFamily="18" charset="0"/>
            </a:endParaRPr>
          </a:p>
          <a:p>
            <a:pPr defTabSz="931774" eaLnBrk="0" fontAlgn="base" hangingPunct="0">
              <a:spcBef>
                <a:spcPct val="30000"/>
              </a:spcBef>
              <a:spcAft>
                <a:spcPct val="0"/>
              </a:spcAft>
              <a:defRPr/>
            </a:pPr>
            <a:endParaRPr lang="en-US" altLang="en-US" dirty="0" smtClean="0">
              <a:latin typeface="Times New Roman" panose="02020603050405020304" pitchFamily="18" charset="0"/>
            </a:endParaRPr>
          </a:p>
          <a:p>
            <a:pPr defTabSz="931774">
              <a:defRPr/>
            </a:pPr>
            <a:r>
              <a:rPr lang="en-US" altLang="en-US" dirty="0" smtClean="0">
                <a:latin typeface="Times New Roman" panose="02020603050405020304" pitchFamily="18" charset="0"/>
              </a:rPr>
              <a:t>Rock Outcrop</a:t>
            </a:r>
            <a:r>
              <a:rPr lang="en-US" altLang="en-US" baseline="0" dirty="0" smtClean="0">
                <a:latin typeface="Times New Roman" panose="02020603050405020304" pitchFamily="18" charset="0"/>
              </a:rPr>
              <a:t> - </a:t>
            </a:r>
            <a:r>
              <a:rPr lang="en-US" altLang="en-US" dirty="0" smtClean="0">
                <a:latin typeface="Times New Roman" panose="02020603050405020304" pitchFamily="18" charset="0"/>
              </a:rPr>
              <a:t>There are several locations on the hill where rock outcrop crowds the road</a:t>
            </a:r>
            <a:r>
              <a:rPr lang="en-US" altLang="en-US" baseline="0" dirty="0" smtClean="0">
                <a:latin typeface="Times New Roman" panose="02020603050405020304" pitchFamily="18" charset="0"/>
              </a:rPr>
              <a:t> as well as prevent ditching.  </a:t>
            </a:r>
            <a:endParaRPr lang="en-US" dirty="0" smtClean="0"/>
          </a:p>
          <a:p>
            <a:endParaRPr lang="en-US" altLang="en-US" dirty="0" smtClean="0">
              <a:latin typeface="Times New Roman" panose="02020603050405020304" pitchFamily="18" charset="0"/>
            </a:endParaRPr>
          </a:p>
          <a:p>
            <a:pPr defTabSz="931774">
              <a:defRPr/>
            </a:pPr>
            <a:r>
              <a:rPr lang="en-US" altLang="en-US" baseline="0" dirty="0" smtClean="0">
                <a:latin typeface="Times New Roman" panose="02020603050405020304" pitchFamily="18" charset="0"/>
              </a:rPr>
              <a:t>Embankment Failure – </a:t>
            </a:r>
          </a:p>
          <a:p>
            <a:endParaRPr lang="en-US" altLang="en-US" dirty="0" smtClean="0">
              <a:latin typeface="Times New Roman" panose="02020603050405020304" pitchFamily="18" charset="0"/>
            </a:endParaRPr>
          </a:p>
          <a:p>
            <a:r>
              <a:rPr lang="en-US" altLang="en-US" dirty="0" smtClean="0">
                <a:latin typeface="Times New Roman" panose="02020603050405020304" pitchFamily="18" charset="0"/>
              </a:rPr>
              <a:t>The last 2 main items consist of Super elevation up to a maximum of 8%.  However, because of ROW constraints, most areas received</a:t>
            </a:r>
            <a:r>
              <a:rPr lang="en-US" altLang="en-US" baseline="0" dirty="0" smtClean="0">
                <a:latin typeface="Times New Roman" panose="02020603050405020304" pitchFamily="18" charset="0"/>
              </a:rPr>
              <a:t> super elevation improvements less than 8%.  But even a few inches of pavement to improve the super with appropriate signing will better meet driver expectations.</a:t>
            </a:r>
            <a:endParaRPr lang="en-US" altLang="en-US" dirty="0" smtClean="0">
              <a:latin typeface="Times New Roman" panose="02020603050405020304" pitchFamily="18" charset="0"/>
            </a:endParaRPr>
          </a:p>
          <a:p>
            <a:endParaRPr lang="en-US" altLang="en-US" dirty="0" smtClean="0">
              <a:latin typeface="Times New Roman" panose="02020603050405020304" pitchFamily="18" charset="0"/>
            </a:endParaRPr>
          </a:p>
          <a:p>
            <a:r>
              <a:rPr lang="en-US" altLang="en-US" baseline="0" dirty="0" smtClean="0">
                <a:latin typeface="Times New Roman" panose="02020603050405020304" pitchFamily="18" charset="0"/>
              </a:rPr>
              <a:t>High Friction Surface - 30 days after the installation of the new asphalt pavement High Friction surface is to be installed on all curves with advisory speeds less than 25 MPH.</a:t>
            </a:r>
            <a:endParaRPr lang="en-US" altLang="en-US" dirty="0" smtClean="0">
              <a:latin typeface="Times New Roman" panose="02020603050405020304" pitchFamily="18" charset="0"/>
            </a:endParaRPr>
          </a:p>
          <a:p>
            <a:endParaRPr lang="en-US" altLang="en-US" dirty="0" smtClean="0">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7AB0935-C8B6-40DD-8AB5-2C8B38F3B153}"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4971043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dirty="0">
                <a:latin typeface="Times New Roman" panose="02020603050405020304" pitchFamily="18" charset="0"/>
              </a:rPr>
              <a:t>Superevalation were redesigned.  The goal was an 8% super, but ROW constraints, often resulted in a lesser %, but yet provided an improvement compared to the existing reverse super such as shown in this photo.</a:t>
            </a:r>
          </a:p>
          <a:p>
            <a:endParaRPr lang="en-US" altLang="en-US" sz="1400" dirty="0">
              <a:latin typeface="Times New Roman" panose="02020603050405020304" pitchFamily="18" charset="0"/>
            </a:endParaRPr>
          </a:p>
          <a:p>
            <a:r>
              <a:rPr lang="en-US" altLang="en-US" sz="1400" dirty="0">
                <a:latin typeface="Times New Roman" panose="02020603050405020304" pitchFamily="18" charset="0"/>
              </a:rPr>
              <a:t>Slick surfaces are being addressed by installing a High Friction Asphalt in several curves.</a:t>
            </a:r>
          </a:p>
          <a:p>
            <a:endParaRPr lang="en-US" altLang="en-US" sz="1400" dirty="0">
              <a:latin typeface="Times New Roman" panose="02020603050405020304" pitchFamily="18" charset="0"/>
            </a:endParaRPr>
          </a:p>
          <a:p>
            <a:r>
              <a:rPr lang="en-US" altLang="en-US" sz="1400" dirty="0">
                <a:latin typeface="Times New Roman" panose="02020603050405020304" pitchFamily="18" charset="0"/>
              </a:rPr>
              <a:t>Matt will talk more of the other focus items in a minute.  </a:t>
            </a:r>
            <a:endParaRPr lang="en-US" sz="1400" dirty="0"/>
          </a:p>
        </p:txBody>
      </p:sp>
      <p:sp>
        <p:nvSpPr>
          <p:cNvPr id="4" name="Slide Number Placeholder 3"/>
          <p:cNvSpPr>
            <a:spLocks noGrp="1"/>
          </p:cNvSpPr>
          <p:nvPr>
            <p:ph type="sldNum" sz="quarter" idx="10"/>
          </p:nvPr>
        </p:nvSpPr>
        <p:spPr/>
        <p:txBody>
          <a:bodyPr/>
          <a:lstStyle/>
          <a:p>
            <a:fld id="{B7AB0935-C8B6-40DD-8AB5-2C8B38F3B153}" type="slidenum">
              <a:rPr lang="en-US" smtClean="0"/>
              <a:pPr/>
              <a:t>42</a:t>
            </a:fld>
            <a:endParaRPr lang="en-US" dirty="0"/>
          </a:p>
        </p:txBody>
      </p:sp>
    </p:spTree>
    <p:extLst>
      <p:ext uri="{BB962C8B-B14F-4D97-AF65-F5344CB8AC3E}">
        <p14:creationId xmlns:p14="http://schemas.microsoft.com/office/powerpoint/2010/main" val="33148218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sz="1400" dirty="0">
                <a:latin typeface="Times New Roman" panose="02020603050405020304" pitchFamily="18" charset="0"/>
              </a:rPr>
              <a:t>But remember, that how we would like to design US 68 for ultimate safety in keeping cars from being able to crash or go off the road through a total reconstruction project in comparison to using the available safety funding to make immediate improvements by reducing crashes on US 68 is different.  </a:t>
            </a:r>
          </a:p>
          <a:p>
            <a:endParaRPr lang="en-US" dirty="0"/>
          </a:p>
        </p:txBody>
      </p:sp>
      <p:sp>
        <p:nvSpPr>
          <p:cNvPr id="4" name="Slide Number Placeholder 3"/>
          <p:cNvSpPr>
            <a:spLocks noGrp="1"/>
          </p:cNvSpPr>
          <p:nvPr>
            <p:ph type="sldNum" sz="quarter" idx="10"/>
          </p:nvPr>
        </p:nvSpPr>
        <p:spPr/>
        <p:txBody>
          <a:bodyPr/>
          <a:lstStyle/>
          <a:p>
            <a:fld id="{B7AB0935-C8B6-40DD-8AB5-2C8B38F3B153}" type="slidenum">
              <a:rPr lang="en-US" smtClean="0"/>
              <a:pPr/>
              <a:t>43</a:t>
            </a:fld>
            <a:endParaRPr lang="en-US" dirty="0"/>
          </a:p>
        </p:txBody>
      </p:sp>
    </p:spTree>
    <p:extLst>
      <p:ext uri="{BB962C8B-B14F-4D97-AF65-F5344CB8AC3E}">
        <p14:creationId xmlns:p14="http://schemas.microsoft.com/office/powerpoint/2010/main" val="11177661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r>
              <a:rPr lang="en-US" altLang="en-US" sz="1400" dirty="0">
                <a:latin typeface="Times New Roman" panose="02020603050405020304" pitchFamily="18" charset="0"/>
              </a:rPr>
              <a:t>While ultimately US 68 still needs to stay in the KYTC focus for a much larger reconstruction project, the HSIP program designs are about providing immediate short term improvements while not totally eliminating the existing situations.  </a:t>
            </a:r>
          </a:p>
          <a:p>
            <a:pPr defTabSz="931774" eaLnBrk="0" fontAlgn="base" hangingPunct="0">
              <a:spcBef>
                <a:spcPct val="30000"/>
              </a:spcBef>
              <a:spcAft>
                <a:spcPct val="0"/>
              </a:spcAft>
              <a:defRPr/>
            </a:pPr>
            <a:endParaRPr lang="en-US" altLang="en-US" sz="1400" dirty="0">
              <a:latin typeface="Times New Roman" panose="02020603050405020304" pitchFamily="18" charset="0"/>
            </a:endParaRPr>
          </a:p>
          <a:p>
            <a:pPr defTabSz="931774" eaLnBrk="0" fontAlgn="base" hangingPunct="0">
              <a:spcBef>
                <a:spcPct val="30000"/>
              </a:spcBef>
              <a:spcAft>
                <a:spcPct val="0"/>
              </a:spcAft>
              <a:defRPr/>
            </a:pPr>
            <a:r>
              <a:rPr lang="en-US" altLang="en-US" sz="1400" dirty="0">
                <a:latin typeface="Times New Roman" panose="02020603050405020304" pitchFamily="18" charset="0"/>
              </a:rPr>
              <a:t>If US 68 had a steep curve  before, then it will still have a steep curve after the HSIP project is completed.  The difference is the road will better meet the expectations of the motorists, therefore improving safety.</a:t>
            </a:r>
          </a:p>
          <a:p>
            <a:pPr defTabSz="931774" eaLnBrk="0" fontAlgn="base" hangingPunct="0">
              <a:spcBef>
                <a:spcPct val="30000"/>
              </a:spcBef>
              <a:spcAft>
                <a:spcPct val="0"/>
              </a:spcAft>
              <a:defRPr/>
            </a:pPr>
            <a:r>
              <a:rPr lang="en-US" altLang="en-US" baseline="0" dirty="0" smtClean="0">
                <a:latin typeface="Times New Roman" panose="02020603050405020304" pitchFamily="18" charset="0"/>
              </a:rPr>
              <a:t> </a:t>
            </a:r>
            <a:endParaRPr lang="en-US" altLang="en-US" dirty="0" smtClean="0">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7AB0935-C8B6-40DD-8AB5-2C8B38F3B153}" type="slidenum">
              <a:rPr lang="en-US" smtClean="0"/>
              <a:pPr/>
              <a:t>44</a:t>
            </a:fld>
            <a:endParaRPr lang="en-US" dirty="0"/>
          </a:p>
        </p:txBody>
      </p:sp>
    </p:spTree>
    <p:extLst>
      <p:ext uri="{BB962C8B-B14F-4D97-AF65-F5344CB8AC3E}">
        <p14:creationId xmlns:p14="http://schemas.microsoft.com/office/powerpoint/2010/main" val="31612560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400" dirty="0">
                <a:latin typeface="Times New Roman" panose="02020603050405020304" pitchFamily="18" charset="0"/>
              </a:rPr>
              <a:t>Has anyone in this room every worked on a large project, that experienced years of delays waiting for funds???</a:t>
            </a:r>
          </a:p>
          <a:p>
            <a:endParaRPr lang="en-US" altLang="en-US" sz="1400" dirty="0">
              <a:latin typeface="Times New Roman" panose="02020603050405020304" pitchFamily="18" charset="0"/>
            </a:endParaRPr>
          </a:p>
          <a:p>
            <a:r>
              <a:rPr lang="en-US" altLang="en-US" sz="1400" dirty="0">
                <a:latin typeface="Times New Roman" panose="02020603050405020304" pitchFamily="18" charset="0"/>
              </a:rPr>
              <a:t>I have.  While big projects are good, and in no means do I want to mislead that we should settle for smaller quick wins, but often we can make significant safety improvements of existing conditions on our roads by not going after the first down or touchdown all at once, but taking what inches we can get to improve our roadways. </a:t>
            </a:r>
          </a:p>
          <a:p>
            <a:endParaRPr lang="en-US" altLang="en-US" sz="1400" dirty="0">
              <a:latin typeface="Times New Roman" panose="02020603050405020304" pitchFamily="18" charset="0"/>
            </a:endParaRPr>
          </a:p>
          <a:p>
            <a:r>
              <a:rPr kumimoji="1" lang="en-US" sz="1400" dirty="0">
                <a:latin typeface="Times New Roman" charset="0"/>
              </a:rPr>
              <a:t>Inches added to provide a shoulder or eliminate a shoulder drop off; inches of asphalt added to improve super elevation; inches that guardrail is raised to meet standards.</a:t>
            </a:r>
          </a:p>
          <a:p>
            <a:endParaRPr kumimoji="1" lang="en-US" altLang="en-US" sz="1400" dirty="0">
              <a:latin typeface="Times New Roman" charset="0"/>
            </a:endParaRPr>
          </a:p>
          <a:p>
            <a:r>
              <a:rPr kumimoji="1" lang="en-US" altLang="en-US" sz="1400" dirty="0">
                <a:latin typeface="Times New Roman" charset="0"/>
              </a:rPr>
              <a:t>Once Inch at a time, we can save life’s!</a:t>
            </a:r>
            <a:endParaRPr lang="en-US" altLang="en-US" sz="1400" dirty="0">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7AB0935-C8B6-40DD-8AB5-2C8B38F3B153}"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3385190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smtClean="0">
                <a:latin typeface="Times New Roman" panose="02020603050405020304" pitchFamily="18" charset="0"/>
              </a:rPr>
              <a:t>A paved ditch is being installed by removing some of the rock slope with a hoe ram.  </a:t>
            </a:r>
          </a:p>
          <a:p>
            <a:endParaRPr lang="en-US" altLang="en-US" baseline="0" dirty="0" smtClean="0">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7AB0935-C8B6-40DD-8AB5-2C8B38F3B153}" type="slidenum">
              <a:rPr lang="en-US" smtClean="0"/>
              <a:pPr/>
              <a:t>47</a:t>
            </a:fld>
            <a:endParaRPr lang="en-US" dirty="0"/>
          </a:p>
        </p:txBody>
      </p:sp>
    </p:spTree>
    <p:extLst>
      <p:ext uri="{BB962C8B-B14F-4D97-AF65-F5344CB8AC3E}">
        <p14:creationId xmlns:p14="http://schemas.microsoft.com/office/powerpoint/2010/main" val="39605798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smtClean="0">
                <a:latin typeface="Times New Roman" panose="02020603050405020304" pitchFamily="18" charset="0"/>
              </a:rPr>
              <a:t>Additional phots of ditching.</a:t>
            </a:r>
          </a:p>
        </p:txBody>
      </p:sp>
      <p:sp>
        <p:nvSpPr>
          <p:cNvPr id="4" name="Slide Number Placeholder 3"/>
          <p:cNvSpPr>
            <a:spLocks noGrp="1"/>
          </p:cNvSpPr>
          <p:nvPr>
            <p:ph type="sldNum" sz="quarter" idx="10"/>
          </p:nvPr>
        </p:nvSpPr>
        <p:spPr/>
        <p:txBody>
          <a:bodyPr/>
          <a:lstStyle/>
          <a:p>
            <a:fld id="{B7AB0935-C8B6-40DD-8AB5-2C8B38F3B153}" type="slidenum">
              <a:rPr lang="en-US" smtClean="0"/>
              <a:pPr/>
              <a:t>48</a:t>
            </a:fld>
            <a:endParaRPr lang="en-US" dirty="0"/>
          </a:p>
        </p:txBody>
      </p:sp>
    </p:spTree>
    <p:extLst>
      <p:ext uri="{BB962C8B-B14F-4D97-AF65-F5344CB8AC3E}">
        <p14:creationId xmlns:p14="http://schemas.microsoft.com/office/powerpoint/2010/main" val="34484238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smtClean="0">
                <a:latin typeface="Times New Roman" panose="02020603050405020304" pitchFamily="18" charset="0"/>
              </a:rPr>
              <a:t>Additional phots of ditching.</a:t>
            </a:r>
          </a:p>
        </p:txBody>
      </p:sp>
      <p:sp>
        <p:nvSpPr>
          <p:cNvPr id="4" name="Slide Number Placeholder 3"/>
          <p:cNvSpPr>
            <a:spLocks noGrp="1"/>
          </p:cNvSpPr>
          <p:nvPr>
            <p:ph type="sldNum" sz="quarter" idx="10"/>
          </p:nvPr>
        </p:nvSpPr>
        <p:spPr/>
        <p:txBody>
          <a:bodyPr/>
          <a:lstStyle/>
          <a:p>
            <a:fld id="{B7AB0935-C8B6-40DD-8AB5-2C8B38F3B153}" type="slidenum">
              <a:rPr lang="en-US" smtClean="0"/>
              <a:pPr/>
              <a:t>49</a:t>
            </a:fld>
            <a:endParaRPr lang="en-US" dirty="0"/>
          </a:p>
        </p:txBody>
      </p:sp>
    </p:spTree>
    <p:extLst>
      <p:ext uri="{BB962C8B-B14F-4D97-AF65-F5344CB8AC3E}">
        <p14:creationId xmlns:p14="http://schemas.microsoft.com/office/powerpoint/2010/main" val="26994414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smtClean="0">
                <a:latin typeface="Times New Roman" panose="02020603050405020304" pitchFamily="18" charset="0"/>
              </a:rPr>
              <a:t>Rock Outcrop</a:t>
            </a:r>
            <a:r>
              <a:rPr lang="en-US" altLang="en-US" baseline="0" dirty="0" smtClean="0">
                <a:latin typeface="Times New Roman" panose="02020603050405020304" pitchFamily="18" charset="0"/>
              </a:rPr>
              <a:t> - Using a hole ram, some rock outcrop is being removed to allow for shoulder.  Even though ROW constraints, there is room to make some improvements by laying the hill back by a few inches.</a:t>
            </a:r>
          </a:p>
          <a:p>
            <a:endParaRPr lang="en-US" dirty="0"/>
          </a:p>
        </p:txBody>
      </p:sp>
      <p:sp>
        <p:nvSpPr>
          <p:cNvPr id="4" name="Slide Number Placeholder 3"/>
          <p:cNvSpPr>
            <a:spLocks noGrp="1"/>
          </p:cNvSpPr>
          <p:nvPr>
            <p:ph type="sldNum" sz="quarter" idx="10"/>
          </p:nvPr>
        </p:nvSpPr>
        <p:spPr/>
        <p:txBody>
          <a:bodyPr/>
          <a:lstStyle/>
          <a:p>
            <a:fld id="{B7AB0935-C8B6-40DD-8AB5-2C8B38F3B153}"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1133401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B0935-C8B6-40DD-8AB5-2C8B38F3B153}" type="slidenum">
              <a:rPr lang="en-US" smtClean="0"/>
              <a:pPr/>
              <a:t>5</a:t>
            </a:fld>
            <a:endParaRPr lang="en-US" dirty="0"/>
          </a:p>
        </p:txBody>
      </p:sp>
    </p:spTree>
    <p:extLst>
      <p:ext uri="{BB962C8B-B14F-4D97-AF65-F5344CB8AC3E}">
        <p14:creationId xmlns:p14="http://schemas.microsoft.com/office/powerpoint/2010/main" val="39893476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smtClean="0">
                <a:latin typeface="Times New Roman" panose="02020603050405020304" pitchFamily="18" charset="0"/>
              </a:rPr>
              <a:t>Rock Outcrop</a:t>
            </a:r>
            <a:r>
              <a:rPr lang="en-US" altLang="en-US" baseline="0" dirty="0" smtClean="0">
                <a:latin typeface="Times New Roman" panose="02020603050405020304" pitchFamily="18" charset="0"/>
              </a:rPr>
              <a:t> - Using a hole ram, some rock outcrop is being removed to allow for shoulder.  Even though ROW constraints, there is room to make some improvements by laying the hill back by a few inches.</a:t>
            </a:r>
          </a:p>
          <a:p>
            <a:endParaRPr lang="en-US" dirty="0"/>
          </a:p>
        </p:txBody>
      </p:sp>
      <p:sp>
        <p:nvSpPr>
          <p:cNvPr id="4" name="Slide Number Placeholder 3"/>
          <p:cNvSpPr>
            <a:spLocks noGrp="1"/>
          </p:cNvSpPr>
          <p:nvPr>
            <p:ph type="sldNum" sz="quarter" idx="10"/>
          </p:nvPr>
        </p:nvSpPr>
        <p:spPr/>
        <p:txBody>
          <a:bodyPr/>
          <a:lstStyle/>
          <a:p>
            <a:fld id="{B7AB0935-C8B6-40DD-8AB5-2C8B38F3B153}"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31147196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aseline="0" dirty="0" smtClean="0">
              <a:latin typeface="Times New Roman" panose="02020603050405020304" pitchFamily="18" charset="0"/>
            </a:endParaRPr>
          </a:p>
          <a:p>
            <a:r>
              <a:rPr lang="en-US" altLang="en-US" baseline="0" dirty="0" smtClean="0">
                <a:latin typeface="Times New Roman" panose="02020603050405020304" pitchFamily="18" charset="0"/>
              </a:rPr>
              <a:t>Shouldering – We are raising a minimum of 18” of shoulders through to a minimum of 3:1 slopes where possible.</a:t>
            </a:r>
            <a:endParaRPr lang="en-US" altLang="en-US" dirty="0" smtClean="0">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7AB0935-C8B6-40DD-8AB5-2C8B38F3B153}" type="slidenum">
              <a:rPr lang="en-US" smtClean="0"/>
              <a:pPr/>
              <a:t>52</a:t>
            </a:fld>
            <a:endParaRPr lang="en-US" dirty="0"/>
          </a:p>
        </p:txBody>
      </p:sp>
    </p:spTree>
    <p:extLst>
      <p:ext uri="{BB962C8B-B14F-4D97-AF65-F5344CB8AC3E}">
        <p14:creationId xmlns:p14="http://schemas.microsoft.com/office/powerpoint/2010/main" val="5878593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aseline="0" dirty="0" smtClean="0">
              <a:latin typeface="Times New Roman" panose="02020603050405020304" pitchFamily="18" charset="0"/>
            </a:endParaRPr>
          </a:p>
          <a:p>
            <a:r>
              <a:rPr lang="en-US" altLang="en-US" baseline="0" dirty="0" smtClean="0">
                <a:latin typeface="Times New Roman" panose="02020603050405020304" pitchFamily="18" charset="0"/>
              </a:rPr>
              <a:t>Shouldering – We are raising a minimum of 18” of shoulders through to a minimum of 3:1 slopes where possible.</a:t>
            </a:r>
            <a:endParaRPr lang="en-US" altLang="en-US" dirty="0" smtClean="0">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7AB0935-C8B6-40DD-8AB5-2C8B38F3B153}" type="slidenum">
              <a:rPr lang="en-US" smtClean="0"/>
              <a:pPr/>
              <a:t>53</a:t>
            </a:fld>
            <a:endParaRPr lang="en-US" dirty="0"/>
          </a:p>
        </p:txBody>
      </p:sp>
    </p:spTree>
    <p:extLst>
      <p:ext uri="{BB962C8B-B14F-4D97-AF65-F5344CB8AC3E}">
        <p14:creationId xmlns:p14="http://schemas.microsoft.com/office/powerpoint/2010/main" val="17717716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smtClean="0">
                <a:latin typeface="Times New Roman" panose="02020603050405020304" pitchFamily="18" charset="0"/>
              </a:rPr>
              <a:t>Embankment Failure –US 68 had several segments with embankment failures that caused the guardrail to lay back away from the road and allowing for deep drop-off’s.  Using drilled railroad steel and cribbing, this areas are being repaired and will include the 18” shoulder.  </a:t>
            </a:r>
          </a:p>
          <a:p>
            <a:endParaRPr lang="en-US" altLang="en-US" baseline="0" dirty="0" smtClean="0">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7AB0935-C8B6-40DD-8AB5-2C8B38F3B153}"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33996771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smtClean="0">
                <a:latin typeface="Times New Roman" panose="02020603050405020304" pitchFamily="18" charset="0"/>
              </a:rPr>
              <a:t>Embankment Failure –US 68 had several segments with embankment failures that caused the guardrail to lay back away from the road and allowing for deep drop-off’s.  Using drilled railroad steel and cribbing, this areas are being repaired and will include the 18” shoulder.  In many areas we were able to add considerably more than the 18” shoulder.</a:t>
            </a:r>
          </a:p>
          <a:p>
            <a:endParaRPr lang="en-US" altLang="en-US" baseline="0" dirty="0" smtClean="0">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7AB0935-C8B6-40DD-8AB5-2C8B38F3B153}"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9903105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smtClean="0">
                <a:latin typeface="Times New Roman" panose="02020603050405020304" pitchFamily="18" charset="0"/>
              </a:rPr>
              <a:t>Guardrails were substandard by just a few inches so we are replacing to standard heights along with reestablishing the shoulders.</a:t>
            </a:r>
            <a:endParaRPr lang="en-US" altLang="en-US" dirty="0" smtClean="0">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7AB0935-C8B6-40DD-8AB5-2C8B38F3B153}" type="slidenum">
              <a:rPr lang="en-US" smtClean="0"/>
              <a:pPr/>
              <a:t>56</a:t>
            </a:fld>
            <a:endParaRPr lang="en-US" dirty="0"/>
          </a:p>
        </p:txBody>
      </p:sp>
    </p:spTree>
    <p:extLst>
      <p:ext uri="{BB962C8B-B14F-4D97-AF65-F5344CB8AC3E}">
        <p14:creationId xmlns:p14="http://schemas.microsoft.com/office/powerpoint/2010/main" val="29163748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aseline="0" dirty="0" smtClean="0">
                <a:latin typeface="Times New Roman" panose="02020603050405020304" pitchFamily="18" charset="0"/>
              </a:rPr>
              <a:t>Guardrails were substandard by just a few inches so we are replacing to standard heights along with reestablishing the shoulders.</a:t>
            </a:r>
            <a:endParaRPr lang="en-US" altLang="en-US" dirty="0" smtClean="0">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7AB0935-C8B6-40DD-8AB5-2C8B38F3B153}" type="slidenum">
              <a:rPr lang="en-US" smtClean="0"/>
              <a:pPr/>
              <a:t>57</a:t>
            </a:fld>
            <a:endParaRPr lang="en-US" dirty="0"/>
          </a:p>
        </p:txBody>
      </p:sp>
    </p:spTree>
    <p:extLst>
      <p:ext uri="{BB962C8B-B14F-4D97-AF65-F5344CB8AC3E}">
        <p14:creationId xmlns:p14="http://schemas.microsoft.com/office/powerpoint/2010/main" val="11386117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ltLang="en-US" dirty="0" smtClean="0">
                <a:latin typeface="Times New Roman" panose="02020603050405020304" pitchFamily="18" charset="0"/>
              </a:rPr>
              <a:t>In order to eliminate the pipes and headwalls, As</a:t>
            </a:r>
            <a:r>
              <a:rPr lang="en-US" altLang="en-US" baseline="0" dirty="0" smtClean="0">
                <a:latin typeface="Times New Roman" panose="02020603050405020304" pitchFamily="18" charset="0"/>
              </a:rPr>
              <a:t> part of the outcome of improving ditches and shoulders, is the extending or replacement of cross drains to add a few more inches of length in with appropriate safety boxes when ROW allowed a sufficient width to do so.  </a:t>
            </a:r>
            <a:endParaRPr lang="en-US" altLang="en-US" dirty="0" smtClean="0">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7AB0935-C8B6-40DD-8AB5-2C8B38F3B153}"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37765088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0" fontAlgn="base" hangingPunct="0">
              <a:spcBef>
                <a:spcPct val="30000"/>
              </a:spcBef>
              <a:spcAft>
                <a:spcPct val="0"/>
              </a:spcAft>
              <a:defRPr/>
            </a:pPr>
            <a:endParaRPr lang="en-US" altLang="en-US" dirty="0" smtClean="0">
              <a:latin typeface="Times New Roman" panose="02020603050405020304" pitchFamily="18" charset="0"/>
            </a:endParaRPr>
          </a:p>
          <a:p>
            <a:pPr defTabSz="931774" eaLnBrk="0" fontAlgn="base" hangingPunct="0">
              <a:spcBef>
                <a:spcPct val="30000"/>
              </a:spcBef>
              <a:spcAft>
                <a:spcPct val="0"/>
              </a:spcAft>
              <a:defRPr/>
            </a:pPr>
            <a:r>
              <a:rPr lang="en-US" altLang="en-US" dirty="0" smtClean="0">
                <a:latin typeface="Times New Roman" panose="02020603050405020304" pitchFamily="18" charset="0"/>
              </a:rPr>
              <a:t>Locations</a:t>
            </a:r>
            <a:r>
              <a:rPr lang="en-US" altLang="en-US" baseline="0" dirty="0" smtClean="0">
                <a:latin typeface="Times New Roman" panose="02020603050405020304" pitchFamily="18" charset="0"/>
              </a:rPr>
              <a:t> were ROW is not sufficient for standard DBI’s, a</a:t>
            </a:r>
            <a:r>
              <a:rPr lang="en-US" altLang="en-US" dirty="0" smtClean="0">
                <a:latin typeface="Times New Roman" panose="02020603050405020304" pitchFamily="18" charset="0"/>
              </a:rPr>
              <a:t> modified DBI’s are being constructed</a:t>
            </a:r>
            <a:r>
              <a:rPr lang="en-US" altLang="en-US" baseline="0" dirty="0" smtClean="0">
                <a:latin typeface="Times New Roman" panose="02020603050405020304" pitchFamily="18" charset="0"/>
              </a:rPr>
              <a:t> through field design based on actual available area and height. The main intent is to not leave a drop off at inlets that could create issues if a tire dropped off the road.</a:t>
            </a:r>
            <a:endParaRPr lang="en-US" altLang="en-US" dirty="0" smtClean="0">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7AB0935-C8B6-40DD-8AB5-2C8B38F3B153}" type="slidenum">
              <a:rPr lang="en-US" smtClean="0"/>
              <a:pPr/>
              <a:t>59</a:t>
            </a:fld>
            <a:endParaRPr lang="en-US" dirty="0"/>
          </a:p>
        </p:txBody>
      </p:sp>
    </p:spTree>
    <p:extLst>
      <p:ext uri="{BB962C8B-B14F-4D97-AF65-F5344CB8AC3E}">
        <p14:creationId xmlns:p14="http://schemas.microsoft.com/office/powerpoint/2010/main" val="32909931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aseline="0" dirty="0" smtClean="0">
              <a:latin typeface="Times New Roman" panose="02020603050405020304" pitchFamily="18" charset="0"/>
            </a:endParaRPr>
          </a:p>
          <a:p>
            <a:r>
              <a:rPr lang="en-US" altLang="en-US" dirty="0" smtClean="0">
                <a:latin typeface="Times New Roman" panose="02020603050405020304" pitchFamily="18" charset="0"/>
              </a:rPr>
              <a:t>The tree canopy is cleared  to a minimum of 35’ above the road and 5’ off each</a:t>
            </a:r>
            <a:r>
              <a:rPr lang="en-US" altLang="en-US" baseline="0" dirty="0" smtClean="0">
                <a:latin typeface="Times New Roman" panose="02020603050405020304" pitchFamily="18" charset="0"/>
              </a:rPr>
              <a:t> side let more sun light in.</a:t>
            </a:r>
            <a:endParaRPr lang="en-US" altLang="en-US" dirty="0" smtClean="0">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7AB0935-C8B6-40DD-8AB5-2C8B38F3B153}" type="slidenum">
              <a:rPr lang="en-US" smtClean="0"/>
              <a:pPr/>
              <a:t>60</a:t>
            </a:fld>
            <a:endParaRPr lang="en-US" dirty="0"/>
          </a:p>
        </p:txBody>
      </p:sp>
    </p:spTree>
    <p:extLst>
      <p:ext uri="{BB962C8B-B14F-4D97-AF65-F5344CB8AC3E}">
        <p14:creationId xmlns:p14="http://schemas.microsoft.com/office/powerpoint/2010/main" val="2459891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B0935-C8B6-40DD-8AB5-2C8B38F3B153}" type="slidenum">
              <a:rPr lang="en-US" smtClean="0"/>
              <a:pPr/>
              <a:t>6</a:t>
            </a:fld>
            <a:endParaRPr lang="en-US" dirty="0"/>
          </a:p>
        </p:txBody>
      </p:sp>
    </p:spTree>
    <p:extLst>
      <p:ext uri="{BB962C8B-B14F-4D97-AF65-F5344CB8AC3E}">
        <p14:creationId xmlns:p14="http://schemas.microsoft.com/office/powerpoint/2010/main" val="30078588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aseline="0" dirty="0" smtClean="0">
              <a:latin typeface="Times New Roman" panose="02020603050405020304" pitchFamily="18" charset="0"/>
            </a:endParaRPr>
          </a:p>
          <a:p>
            <a:r>
              <a:rPr lang="en-US" altLang="en-US" dirty="0" smtClean="0">
                <a:latin typeface="Times New Roman" panose="02020603050405020304" pitchFamily="18" charset="0"/>
              </a:rPr>
              <a:t>The tree</a:t>
            </a:r>
            <a:r>
              <a:rPr lang="en-US" altLang="en-US" baseline="0" dirty="0" smtClean="0">
                <a:latin typeface="Times New Roman" panose="02020603050405020304" pitchFamily="18" charset="0"/>
              </a:rPr>
              <a:t> canopy shaded much of the roadway resulting in wet pavement most of the year and resulted in faster pavement deterioration and SNIC challenges.</a:t>
            </a:r>
            <a:endParaRPr lang="en-US" altLang="en-US" dirty="0" smtClean="0">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7AB0935-C8B6-40DD-8AB5-2C8B38F3B153}" type="slidenum">
              <a:rPr lang="en-US" smtClean="0"/>
              <a:pPr/>
              <a:t>61</a:t>
            </a:fld>
            <a:endParaRPr lang="en-US" dirty="0"/>
          </a:p>
        </p:txBody>
      </p:sp>
    </p:spTree>
    <p:extLst>
      <p:ext uri="{BB962C8B-B14F-4D97-AF65-F5344CB8AC3E}">
        <p14:creationId xmlns:p14="http://schemas.microsoft.com/office/powerpoint/2010/main" val="21669037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aseline="0" dirty="0" smtClean="0">
              <a:latin typeface="Times New Roman" panose="02020603050405020304" pitchFamily="18" charset="0"/>
            </a:endParaRPr>
          </a:p>
          <a:p>
            <a:r>
              <a:rPr lang="en-US" altLang="en-US" dirty="0" smtClean="0">
                <a:latin typeface="Times New Roman" panose="02020603050405020304" pitchFamily="18" charset="0"/>
              </a:rPr>
              <a:t>More tree canopy removal.</a:t>
            </a:r>
            <a:r>
              <a:rPr lang="en-US" altLang="en-US" baseline="0" dirty="0" smtClean="0">
                <a:latin typeface="Times New Roman" panose="02020603050405020304" pitchFamily="18" charset="0"/>
              </a:rPr>
              <a:t>.</a:t>
            </a:r>
            <a:endParaRPr lang="en-US" altLang="en-US" dirty="0" smtClean="0">
              <a:latin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7AB0935-C8B6-40DD-8AB5-2C8B38F3B153}" type="slidenum">
              <a:rPr lang="en-US" smtClean="0"/>
              <a:pPr/>
              <a:t>62</a:t>
            </a:fld>
            <a:endParaRPr lang="en-US" dirty="0"/>
          </a:p>
        </p:txBody>
      </p:sp>
    </p:spTree>
    <p:extLst>
      <p:ext uri="{BB962C8B-B14F-4D97-AF65-F5344CB8AC3E}">
        <p14:creationId xmlns:p14="http://schemas.microsoft.com/office/powerpoint/2010/main" val="198751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B0935-C8B6-40DD-8AB5-2C8B38F3B153}" type="slidenum">
              <a:rPr lang="en-US" smtClean="0"/>
              <a:pPr/>
              <a:t>7</a:t>
            </a:fld>
            <a:endParaRPr lang="en-US" dirty="0"/>
          </a:p>
        </p:txBody>
      </p:sp>
    </p:spTree>
    <p:extLst>
      <p:ext uri="{BB962C8B-B14F-4D97-AF65-F5344CB8AC3E}">
        <p14:creationId xmlns:p14="http://schemas.microsoft.com/office/powerpoint/2010/main" val="1061034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B0935-C8B6-40DD-8AB5-2C8B38F3B153}" type="slidenum">
              <a:rPr lang="en-US" smtClean="0"/>
              <a:pPr/>
              <a:t>8</a:t>
            </a:fld>
            <a:endParaRPr lang="en-US" dirty="0"/>
          </a:p>
        </p:txBody>
      </p:sp>
    </p:spTree>
    <p:extLst>
      <p:ext uri="{BB962C8B-B14F-4D97-AF65-F5344CB8AC3E}">
        <p14:creationId xmlns:p14="http://schemas.microsoft.com/office/powerpoint/2010/main" val="1924785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AB0935-C8B6-40DD-8AB5-2C8B38F3B153}" type="slidenum">
              <a:rPr lang="en-US" smtClean="0"/>
              <a:pPr/>
              <a:t>9</a:t>
            </a:fld>
            <a:endParaRPr lang="en-US" dirty="0"/>
          </a:p>
        </p:txBody>
      </p:sp>
    </p:spTree>
    <p:extLst>
      <p:ext uri="{BB962C8B-B14F-4D97-AF65-F5344CB8AC3E}">
        <p14:creationId xmlns:p14="http://schemas.microsoft.com/office/powerpoint/2010/main" val="783499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01985F-9645-4AA4-A6B2-ABEBB276010C}" type="datetimeFigureOut">
              <a:rPr lang="en-US" smtClean="0"/>
              <a:pPr/>
              <a:t>9/8/2015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D43A70-128E-491B-B564-15268157E98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01985F-9645-4AA4-A6B2-ABEBB276010C}" type="datetimeFigureOut">
              <a:rPr lang="en-US" smtClean="0"/>
              <a:pPr/>
              <a:t>9/8/2015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D43A70-128E-491B-B564-15268157E98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01985F-9645-4AA4-A6B2-ABEBB276010C}" type="datetimeFigureOut">
              <a:rPr lang="en-US" smtClean="0"/>
              <a:pPr/>
              <a:t>9/8/2015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D43A70-128E-491B-B564-15268157E98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8"/>
          <p:cNvSpPr>
            <a:spLocks noGrp="1" noChangeArrowheads="1"/>
          </p:cNvSpPr>
          <p:nvPr>
            <p:ph type="dt" sz="half" idx="10"/>
          </p:nvPr>
        </p:nvSpPr>
        <p:spPr/>
        <p:txBody>
          <a:bodyPr/>
          <a:lstStyle>
            <a:lvl1pPr>
              <a:defRPr/>
            </a:lvl1pPr>
          </a:lstStyle>
          <a:p>
            <a:pPr>
              <a:defRPr/>
            </a:pPr>
            <a:endParaRPr lang="en-US" dirty="0"/>
          </a:p>
        </p:txBody>
      </p:sp>
      <p:sp>
        <p:nvSpPr>
          <p:cNvPr id="4" name="Rectangle 9"/>
          <p:cNvSpPr>
            <a:spLocks noGrp="1" noChangeArrowheads="1"/>
          </p:cNvSpPr>
          <p:nvPr>
            <p:ph type="ftr" sz="quarter" idx="11"/>
          </p:nvPr>
        </p:nvSpPr>
        <p:spPr/>
        <p:txBody>
          <a:bodyPr/>
          <a:lstStyle>
            <a:lvl1pPr>
              <a:defRPr/>
            </a:lvl1pPr>
          </a:lstStyle>
          <a:p>
            <a:pPr>
              <a:defRPr/>
            </a:pPr>
            <a:endParaRPr lang="en-US" dirty="0"/>
          </a:p>
        </p:txBody>
      </p:sp>
      <p:sp>
        <p:nvSpPr>
          <p:cNvPr id="5" name="Rectangle 10"/>
          <p:cNvSpPr>
            <a:spLocks noGrp="1" noChangeArrowheads="1"/>
          </p:cNvSpPr>
          <p:nvPr>
            <p:ph type="sldNum" sz="quarter" idx="12"/>
          </p:nvPr>
        </p:nvSpPr>
        <p:spPr/>
        <p:txBody>
          <a:bodyPr/>
          <a:lstStyle>
            <a:lvl1pPr>
              <a:defRPr/>
            </a:lvl1pPr>
          </a:lstStyle>
          <a:p>
            <a:pPr>
              <a:defRPr/>
            </a:pPr>
            <a:endParaRPr lang="en-US" dirty="0"/>
          </a:p>
        </p:txBody>
      </p:sp>
    </p:spTree>
    <p:extLst>
      <p:ext uri="{BB962C8B-B14F-4D97-AF65-F5344CB8AC3E}">
        <p14:creationId xmlns:p14="http://schemas.microsoft.com/office/powerpoint/2010/main" val="1723099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01985F-9645-4AA4-A6B2-ABEBB276010C}" type="datetimeFigureOut">
              <a:rPr lang="en-US" smtClean="0"/>
              <a:pPr/>
              <a:t>9/8/2015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D43A70-128E-491B-B564-15268157E98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01985F-9645-4AA4-A6B2-ABEBB276010C}" type="datetimeFigureOut">
              <a:rPr lang="en-US" smtClean="0"/>
              <a:pPr/>
              <a:t>9/8/2015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D43A70-128E-491B-B564-15268157E98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01985F-9645-4AA4-A6B2-ABEBB276010C}" type="datetimeFigureOut">
              <a:rPr lang="en-US" smtClean="0"/>
              <a:pPr/>
              <a:t>9/8/2015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D43A70-128E-491B-B564-15268157E98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01985F-9645-4AA4-A6B2-ABEBB276010C}" type="datetimeFigureOut">
              <a:rPr lang="en-US" smtClean="0"/>
              <a:pPr/>
              <a:t>9/8/2015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7D43A70-128E-491B-B564-15268157E98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01985F-9645-4AA4-A6B2-ABEBB276010C}" type="datetimeFigureOut">
              <a:rPr lang="en-US" smtClean="0"/>
              <a:pPr/>
              <a:t>9/8/2015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7D43A70-128E-491B-B564-15268157E98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01985F-9645-4AA4-A6B2-ABEBB276010C}" type="datetimeFigureOut">
              <a:rPr lang="en-US" smtClean="0"/>
              <a:pPr/>
              <a:t>9/8/2015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7D43A70-128E-491B-B564-15268157E98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01985F-9645-4AA4-A6B2-ABEBB276010C}" type="datetimeFigureOut">
              <a:rPr lang="en-US" smtClean="0"/>
              <a:pPr/>
              <a:t>9/8/2015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D43A70-128E-491B-B564-15268157E98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01985F-9645-4AA4-A6B2-ABEBB276010C}" type="datetimeFigureOut">
              <a:rPr lang="en-US" smtClean="0"/>
              <a:pPr/>
              <a:t>9/8/2015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7D43A70-128E-491B-B564-15268157E98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01985F-9645-4AA4-A6B2-ABEBB276010C}" type="datetimeFigureOut">
              <a:rPr lang="en-US" smtClean="0"/>
              <a:pPr/>
              <a:t>9/8/2015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D43A70-128E-491B-B564-15268157E98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4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9.png"/><Relationship Id="rId5" Type="http://schemas.openxmlformats.org/officeDocument/2006/relationships/diagramQuickStyle" Target="../diagrams/quickStyle1.xml"/><Relationship Id="rId10" Type="http://schemas.openxmlformats.org/officeDocument/2006/relationships/image" Target="../media/image13.png"/><Relationship Id="rId4" Type="http://schemas.openxmlformats.org/officeDocument/2006/relationships/diagramLayout" Target="../diagrams/layout1.xml"/><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3.png"/><Relationship Id="rId4" Type="http://schemas.openxmlformats.org/officeDocument/2006/relationships/diagramLayout" Target="../diagrams/layout2.xml"/><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6.xml"/><Relationship Id="rId7" Type="http://schemas.openxmlformats.org/officeDocument/2006/relationships/image" Target="../media/image11.png"/><Relationship Id="rId12" Type="http://schemas.openxmlformats.org/officeDocument/2006/relationships/image" Target="../media/image22.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0.png"/><Relationship Id="rId11" Type="http://schemas.openxmlformats.org/officeDocument/2006/relationships/package" Target="../embeddings/Microsoft_Excel_Worksheet1.xlsx"/><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1.jpeg"/><Relationship Id="rId9"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3.jpeg"/><Relationship Id="rId4" Type="http://schemas.openxmlformats.org/officeDocument/2006/relationships/image" Target="../media/image9.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27.jpe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13.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11.png"/><Relationship Id="rId7" Type="http://schemas.openxmlformats.org/officeDocument/2006/relationships/diagramLayout" Target="../diagrams/layout3.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diagramData" Target="../diagrams/data3.xml"/><Relationship Id="rId5" Type="http://schemas.openxmlformats.org/officeDocument/2006/relationships/image" Target="../media/image13.png"/><Relationship Id="rId10" Type="http://schemas.microsoft.com/office/2007/relationships/diagramDrawing" Target="../diagrams/drawing3.xml"/><Relationship Id="rId4" Type="http://schemas.openxmlformats.org/officeDocument/2006/relationships/image" Target="../media/image8.png"/><Relationship Id="rId9" Type="http://schemas.openxmlformats.org/officeDocument/2006/relationships/diagramColors" Target="../diagrams/colors3.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36.jpeg"/><Relationship Id="rId3" Type="http://schemas.openxmlformats.org/officeDocument/2006/relationships/image" Target="../media/image8.png"/><Relationship Id="rId7" Type="http://schemas.openxmlformats.org/officeDocument/2006/relationships/diagramData" Target="../diagrams/data4.xml"/><Relationship Id="rId12"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diagramDrawing" Target="../diagrams/drawing4.xml"/><Relationship Id="rId5" Type="http://schemas.openxmlformats.org/officeDocument/2006/relationships/image" Target="../media/image34.png"/><Relationship Id="rId10" Type="http://schemas.openxmlformats.org/officeDocument/2006/relationships/diagramColors" Target="../diagrams/colors4.xml"/><Relationship Id="rId4" Type="http://schemas.openxmlformats.org/officeDocument/2006/relationships/image" Target="../media/image13.png"/><Relationship Id="rId9"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13.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11.png"/><Relationship Id="rId7" Type="http://schemas.openxmlformats.org/officeDocument/2006/relationships/diagramLayout" Target="../diagrams/layout5.xm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diagramData" Target="../diagrams/data5.xml"/><Relationship Id="rId5" Type="http://schemas.openxmlformats.org/officeDocument/2006/relationships/image" Target="../media/image13.png"/><Relationship Id="rId10" Type="http://schemas.microsoft.com/office/2007/relationships/diagramDrawing" Target="../diagrams/drawing5.xml"/><Relationship Id="rId4" Type="http://schemas.openxmlformats.org/officeDocument/2006/relationships/image" Target="../media/image8.png"/><Relationship Id="rId9" Type="http://schemas.openxmlformats.org/officeDocument/2006/relationships/diagramColors" Target="../diagrams/colors5.xml"/></Relationships>
</file>

<file path=ppt/slides/_rels/slide42.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notesSlide" Target="../notesSlides/notesSlide42.xml"/><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41.jpeg"/></Relationships>
</file>

<file path=ppt/slides/_rels/slide4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2.jpeg"/><Relationship Id="rId7"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11.png"/><Relationship Id="rId7"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4.jpeg"/><Relationship Id="rId11" Type="http://schemas.openxmlformats.org/officeDocument/2006/relationships/image" Target="../media/image9.png"/><Relationship Id="rId5" Type="http://schemas.openxmlformats.org/officeDocument/2006/relationships/image" Target="../media/image13.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47.jpeg"/></Relationships>
</file>

<file path=ppt/slides/_rels/slide4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11.png"/><Relationship Id="rId7"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13.png"/><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1.png"/><Relationship Id="rId7"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55.jpeg"/></Relationships>
</file>

<file path=ppt/slides/_rels/slide4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11.png"/><Relationship Id="rId7"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1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2.jpeg"/><Relationship Id="rId3" Type="http://schemas.openxmlformats.org/officeDocument/2006/relationships/notesSlide" Target="../notesSlides/notesSlide49.xml"/><Relationship Id="rId7" Type="http://schemas.openxmlformats.org/officeDocument/2006/relationships/image" Target="../media/image9.png"/><Relationship Id="rId12" Type="http://schemas.openxmlformats.org/officeDocument/2006/relationships/image" Target="../media/image61.jpe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13.png"/><Relationship Id="rId11" Type="http://schemas.openxmlformats.org/officeDocument/2006/relationships/image" Target="../media/image60.jpeg"/><Relationship Id="rId5" Type="http://schemas.openxmlformats.org/officeDocument/2006/relationships/image" Target="../media/image8.png"/><Relationship Id="rId10" Type="http://schemas.openxmlformats.org/officeDocument/2006/relationships/image" Target="../media/image59.emf"/><Relationship Id="rId4" Type="http://schemas.openxmlformats.org/officeDocument/2006/relationships/image" Target="../media/image11.png"/><Relationship Id="rId9" Type="http://schemas.openxmlformats.org/officeDocument/2006/relationships/oleObject" Target="../embeddings/oleObject2.bin"/><Relationship Id="rId14" Type="http://schemas.openxmlformats.org/officeDocument/2006/relationships/image" Target="../media/image63.jpeg"/></Relationships>
</file>

<file path=ppt/slides/_rels/slide51.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notesSlide" Target="../notesSlides/notesSlide51.xml"/><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67.jpeg"/><Relationship Id="rId4" Type="http://schemas.openxmlformats.org/officeDocument/2006/relationships/image" Target="../media/image11.png"/><Relationship Id="rId9" Type="http://schemas.openxmlformats.org/officeDocument/2006/relationships/image" Target="../media/image66.jpeg"/></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13.png"/><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1.jpe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13.png"/><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5.jpe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13.png"/><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7.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13.png"/><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11.png"/><Relationship Id="rId7" Type="http://schemas.openxmlformats.org/officeDocument/2006/relationships/image" Target="../media/image79.jpe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13.png"/><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11.png"/><Relationship Id="rId7" Type="http://schemas.openxmlformats.org/officeDocument/2006/relationships/image" Target="../media/image82.jpe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1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86.jpeg"/><Relationship Id="rId5" Type="http://schemas.openxmlformats.org/officeDocument/2006/relationships/image" Target="../media/image13.png"/><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8.jpe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87.jpeg"/><Relationship Id="rId5" Type="http://schemas.openxmlformats.org/officeDocument/2006/relationships/image" Target="../media/image13.png"/><Relationship Id="rId4" Type="http://schemas.openxmlformats.org/officeDocument/2006/relationships/image" Target="../media/image8.png"/></Relationships>
</file>

<file path=ppt/slides/_rels/slide6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1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chart" Target="../charts/chart2.xml"/><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000" b="-3000"/>
          </a:stretch>
        </a:blipFill>
        <a:effectLst/>
      </p:bgPr>
    </p:bg>
    <p:spTree>
      <p:nvGrpSpPr>
        <p:cNvPr id="1" name=""/>
        <p:cNvGrpSpPr/>
        <p:nvPr/>
      </p:nvGrpSpPr>
      <p:grpSpPr>
        <a:xfrm>
          <a:off x="0" y="0"/>
          <a:ext cx="0" cy="0"/>
          <a:chOff x="0" y="0"/>
          <a:chExt cx="0" cy="0"/>
        </a:xfrm>
      </p:grpSpPr>
      <p:pic>
        <p:nvPicPr>
          <p:cNvPr id="5" name="Picture 4" descr="Cones.png"/>
          <p:cNvPicPr>
            <a:picLocks noChangeAspect="1"/>
          </p:cNvPicPr>
          <p:nvPr/>
        </p:nvPicPr>
        <p:blipFill>
          <a:blip r:embed="rId4" cstate="print"/>
          <a:stretch>
            <a:fillRect/>
          </a:stretch>
        </p:blipFill>
        <p:spPr>
          <a:xfrm>
            <a:off x="727804" y="4324178"/>
            <a:ext cx="1053963" cy="1033824"/>
          </a:xfrm>
          <a:prstGeom prst="rect">
            <a:avLst/>
          </a:prstGeom>
        </p:spPr>
      </p:pic>
      <p:pic>
        <p:nvPicPr>
          <p:cNvPr id="6" name="Picture 5" descr="Barrel.png"/>
          <p:cNvPicPr>
            <a:picLocks noChangeAspect="1"/>
          </p:cNvPicPr>
          <p:nvPr/>
        </p:nvPicPr>
        <p:blipFill>
          <a:blip r:embed="rId5" cstate="print"/>
          <a:stretch>
            <a:fillRect/>
          </a:stretch>
        </p:blipFill>
        <p:spPr>
          <a:xfrm>
            <a:off x="7862700" y="3044041"/>
            <a:ext cx="895687" cy="1591388"/>
          </a:xfrm>
          <a:prstGeom prst="rect">
            <a:avLst/>
          </a:prstGeom>
        </p:spPr>
      </p:pic>
      <p:pic>
        <p:nvPicPr>
          <p:cNvPr id="4" name="Picture 3" descr="State.png"/>
          <p:cNvPicPr>
            <a:picLocks noChangeAspect="1"/>
          </p:cNvPicPr>
          <p:nvPr/>
        </p:nvPicPr>
        <p:blipFill>
          <a:blip r:embed="rId6" cstate="print"/>
          <a:stretch>
            <a:fillRect/>
          </a:stretch>
        </p:blipFill>
        <p:spPr>
          <a:xfrm>
            <a:off x="1367522" y="2216217"/>
            <a:ext cx="7239000" cy="3203167"/>
          </a:xfrm>
          <a:prstGeom prst="rect">
            <a:avLst/>
          </a:prstGeom>
          <a:ln>
            <a:noFill/>
          </a:ln>
        </p:spPr>
      </p:pic>
      <p:pic>
        <p:nvPicPr>
          <p:cNvPr id="8" name="Picture 7" descr="scale.png"/>
          <p:cNvPicPr>
            <a:picLocks noChangeAspect="1"/>
          </p:cNvPicPr>
          <p:nvPr/>
        </p:nvPicPr>
        <p:blipFill>
          <a:blip r:embed="rId7" cstate="print"/>
          <a:stretch>
            <a:fillRect/>
          </a:stretch>
        </p:blipFill>
        <p:spPr>
          <a:xfrm>
            <a:off x="2340466" y="5354646"/>
            <a:ext cx="4856140" cy="1195185"/>
          </a:xfrm>
          <a:prstGeom prst="rect">
            <a:avLst/>
          </a:prstGeom>
        </p:spPr>
      </p:pic>
      <p:pic>
        <p:nvPicPr>
          <p:cNvPr id="9" name="Picture 8" descr="logo.png"/>
          <p:cNvPicPr>
            <a:picLocks noChangeAspect="1"/>
          </p:cNvPicPr>
          <p:nvPr/>
        </p:nvPicPr>
        <p:blipFill>
          <a:blip r:embed="rId8" cstate="print"/>
          <a:stretch>
            <a:fillRect/>
          </a:stretch>
        </p:blipFill>
        <p:spPr>
          <a:xfrm>
            <a:off x="7848600" y="5858254"/>
            <a:ext cx="1018260" cy="666498"/>
          </a:xfrm>
          <a:prstGeom prst="rect">
            <a:avLst/>
          </a:prstGeom>
        </p:spPr>
      </p:pic>
      <p:pic>
        <p:nvPicPr>
          <p:cNvPr id="10" name="Picture 9" descr="ky logo.png"/>
          <p:cNvPicPr>
            <a:picLocks noChangeAspect="1"/>
          </p:cNvPicPr>
          <p:nvPr/>
        </p:nvPicPr>
        <p:blipFill>
          <a:blip r:embed="rId9" cstate="print"/>
          <a:stretch>
            <a:fillRect/>
          </a:stretch>
        </p:blipFill>
        <p:spPr>
          <a:xfrm>
            <a:off x="381000" y="5553454"/>
            <a:ext cx="986522" cy="999746"/>
          </a:xfrm>
          <a:prstGeom prst="rect">
            <a:avLst/>
          </a:prstGeom>
        </p:spPr>
      </p:pic>
      <p:pic>
        <p:nvPicPr>
          <p:cNvPr id="13" name="Picture 12" descr="strip2.png"/>
          <p:cNvPicPr>
            <a:picLocks noChangeAspect="1"/>
          </p:cNvPicPr>
          <p:nvPr/>
        </p:nvPicPr>
        <p:blipFill>
          <a:blip r:embed="rId10"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3"/>
          <p:cNvSpPr txBox="1">
            <a:spLocks noChangeArrowheads="1"/>
          </p:cNvSpPr>
          <p:nvPr/>
        </p:nvSpPr>
        <p:spPr bwMode="auto">
          <a:xfrm>
            <a:off x="5333491" y="2851849"/>
            <a:ext cx="2333886" cy="903159"/>
          </a:xfrm>
          <a:prstGeom prst="rect">
            <a:avLst/>
          </a:prstGeom>
          <a:noFill/>
          <a:ln w="9525">
            <a:solidFill>
              <a:schemeClr val="accent6">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r>
              <a:rPr lang="en-US" altLang="en-US" sz="1300" b="1" kern="0" dirty="0" smtClean="0">
                <a:latin typeface="Times New Roman" panose="02020603050405020304" pitchFamily="18" charset="0"/>
              </a:rPr>
              <a:t>Mike Vaughn, PE</a:t>
            </a:r>
          </a:p>
          <a:p>
            <a:r>
              <a:rPr lang="en-US" altLang="en-US" sz="1300" b="1" kern="0" dirty="0" smtClean="0">
                <a:latin typeface="Times New Roman" panose="02020603050405020304" pitchFamily="18" charset="0"/>
              </a:rPr>
              <a:t>KYTC </a:t>
            </a:r>
            <a:endParaRPr lang="en-US" altLang="en-US" sz="1300" b="1" kern="0" dirty="0">
              <a:latin typeface="Times New Roman" panose="02020603050405020304" pitchFamily="18" charset="0"/>
            </a:endParaRPr>
          </a:p>
          <a:p>
            <a:r>
              <a:rPr lang="en-US" altLang="en-US" sz="1300" b="1" kern="0" dirty="0">
                <a:latin typeface="Times New Roman" panose="02020603050405020304" pitchFamily="18" charset="0"/>
              </a:rPr>
              <a:t>Division of Traffic </a:t>
            </a:r>
            <a:r>
              <a:rPr lang="en-US" altLang="en-US" sz="1300" b="1" kern="0" dirty="0" smtClean="0">
                <a:latin typeface="Times New Roman" panose="02020603050405020304" pitchFamily="18" charset="0"/>
              </a:rPr>
              <a:t>Operations</a:t>
            </a:r>
            <a:endParaRPr lang="en-US" altLang="en-US" sz="1300" b="1" kern="0" dirty="0">
              <a:latin typeface="Times New Roman" panose="02020603050405020304" pitchFamily="18" charset="0"/>
            </a:endParaRPr>
          </a:p>
        </p:txBody>
      </p:sp>
      <p:sp>
        <p:nvSpPr>
          <p:cNvPr id="12" name="Rectangle 3"/>
          <p:cNvSpPr>
            <a:spLocks noGrp="1" noChangeArrowheads="1"/>
          </p:cNvSpPr>
          <p:nvPr>
            <p:ph type="subTitle" sz="quarter" idx="1"/>
          </p:nvPr>
        </p:nvSpPr>
        <p:spPr>
          <a:xfrm>
            <a:off x="4958040" y="3866800"/>
            <a:ext cx="2286001" cy="953229"/>
          </a:xfrm>
          <a:noFill/>
          <a:ln>
            <a:solidFill>
              <a:schemeClr val="accent6">
                <a:lumMod val="75000"/>
              </a:schemeClr>
            </a:solidFill>
          </a:ln>
        </p:spPr>
        <p:txBody>
          <a:bodyPr>
            <a:normAutofit/>
          </a:bodyPr>
          <a:lstStyle/>
          <a:p>
            <a:r>
              <a:rPr lang="en-US" altLang="en-US" sz="1800" b="1" dirty="0" smtClean="0">
                <a:solidFill>
                  <a:srgbClr val="0066CC"/>
                </a:solidFill>
                <a:latin typeface="Times New Roman" panose="02020603050405020304" pitchFamily="18" charset="0"/>
              </a:rPr>
              <a:t> </a:t>
            </a:r>
            <a:r>
              <a:rPr lang="en-US" altLang="en-US" sz="1300" b="1" dirty="0" smtClean="0">
                <a:solidFill>
                  <a:schemeClr val="bg1"/>
                </a:solidFill>
                <a:latin typeface="Times New Roman" panose="02020603050405020304" pitchFamily="18" charset="0"/>
              </a:rPr>
              <a:t>Peter Overmohle, PE, PTOE</a:t>
            </a:r>
          </a:p>
          <a:p>
            <a:r>
              <a:rPr lang="en-US" altLang="en-US" sz="1300" b="1" dirty="0" smtClean="0">
                <a:solidFill>
                  <a:schemeClr val="bg1"/>
                </a:solidFill>
                <a:latin typeface="Times New Roman" panose="02020603050405020304" pitchFamily="18" charset="0"/>
              </a:rPr>
              <a:t>Keith R. Damron, PE </a:t>
            </a:r>
          </a:p>
          <a:p>
            <a:r>
              <a:rPr lang="en-US" altLang="en-US" sz="1300" b="1" dirty="0" smtClean="0">
                <a:solidFill>
                  <a:schemeClr val="bg1"/>
                </a:solidFill>
                <a:latin typeface="Times New Roman" panose="02020603050405020304" pitchFamily="18" charset="0"/>
              </a:rPr>
              <a:t>American Engineers, Inc.</a:t>
            </a:r>
          </a:p>
        </p:txBody>
      </p:sp>
      <p:sp>
        <p:nvSpPr>
          <p:cNvPr id="14" name="TextBox 13"/>
          <p:cNvSpPr txBox="1"/>
          <p:nvPr/>
        </p:nvSpPr>
        <p:spPr>
          <a:xfrm>
            <a:off x="0" y="308622"/>
            <a:ext cx="9144000" cy="2431435"/>
          </a:xfrm>
          <a:prstGeom prst="rect">
            <a:avLst/>
          </a:prstGeom>
          <a:noFill/>
        </p:spPr>
        <p:txBody>
          <a:bodyPr wrap="square" rtlCol="0">
            <a:spAutoFit/>
          </a:bodyPr>
          <a:lstStyle/>
          <a:p>
            <a:pPr algn="ctr"/>
            <a:r>
              <a:rPr lang="en-US" sz="3600" kern="1500" dirty="0" smtClean="0">
                <a:ln w="12700">
                  <a:solidFill>
                    <a:schemeClr val="tx1"/>
                  </a:solidFill>
                  <a:prstDash val="solid"/>
                </a:ln>
                <a:solidFill>
                  <a:srgbClr val="FFE400"/>
                </a:solidFill>
                <a:effectLst>
                  <a:outerShdw blurRad="41275" dist="20320" dir="1800000" algn="tl" rotWithShape="0">
                    <a:srgbClr val="000000">
                      <a:alpha val="40000"/>
                    </a:srgbClr>
                  </a:outerShdw>
                </a:effectLst>
                <a:latin typeface="Eras Demi ITC" pitchFamily="34" charset="0"/>
              </a:rPr>
              <a:t>INCHES THAT MATTER, </a:t>
            </a:r>
          </a:p>
          <a:p>
            <a:pPr algn="ctr"/>
            <a:r>
              <a:rPr lang="en-US" sz="3600" u="sng" kern="1500" dirty="0" smtClean="0">
                <a:ln w="12700">
                  <a:solidFill>
                    <a:schemeClr val="tx1"/>
                  </a:solidFill>
                  <a:prstDash val="solid"/>
                </a:ln>
                <a:solidFill>
                  <a:srgbClr val="FFE400"/>
                </a:solidFill>
                <a:effectLst>
                  <a:outerShdw blurRad="41275" dist="20320" dir="1800000" algn="tl" rotWithShape="0">
                    <a:srgbClr val="000000">
                      <a:alpha val="40000"/>
                    </a:srgbClr>
                  </a:outerShdw>
                </a:effectLst>
                <a:latin typeface="Eras Demi ITC" pitchFamily="34" charset="0"/>
              </a:rPr>
              <a:t>INCHES THAT SAVE LIFE’S</a:t>
            </a:r>
          </a:p>
          <a:p>
            <a:pPr>
              <a:spcBef>
                <a:spcPts val="1200"/>
              </a:spcBef>
            </a:pPr>
            <a:r>
              <a:rPr lang="en-US" sz="3000" kern="1500" dirty="0">
                <a:ln w="12700">
                  <a:solidFill>
                    <a:schemeClr val="tx1"/>
                  </a:solidFill>
                  <a:prstDash val="solid"/>
                </a:ln>
                <a:solidFill>
                  <a:srgbClr val="FFE400"/>
                </a:solidFill>
                <a:effectLst>
                  <a:outerShdw blurRad="41275" dist="20320" dir="1800000" algn="tl" rotWithShape="0">
                    <a:srgbClr val="000000">
                      <a:alpha val="40000"/>
                    </a:srgbClr>
                  </a:outerShdw>
                </a:effectLst>
                <a:latin typeface="Eras Demi ITC" pitchFamily="34" charset="0"/>
              </a:rPr>
              <a:t>HIGHWAY </a:t>
            </a:r>
            <a:r>
              <a:rPr lang="en-US" sz="3000" kern="1500" dirty="0" smtClean="0">
                <a:ln w="12700">
                  <a:solidFill>
                    <a:schemeClr val="tx1"/>
                  </a:solidFill>
                  <a:prstDash val="solid"/>
                </a:ln>
                <a:solidFill>
                  <a:srgbClr val="FFE400"/>
                </a:solidFill>
                <a:effectLst>
                  <a:outerShdw blurRad="41275" dist="20320" dir="1800000" algn="tl" rotWithShape="0">
                    <a:srgbClr val="000000">
                      <a:alpha val="40000"/>
                    </a:srgbClr>
                  </a:outerShdw>
                </a:effectLst>
                <a:latin typeface="Eras Demi ITC" pitchFamily="34" charset="0"/>
              </a:rPr>
              <a:t>SAFETY IMPROVEMENT PROGRAM</a:t>
            </a:r>
            <a:endParaRPr lang="en-US" sz="3000" kern="1500" dirty="0">
              <a:ln w="12700">
                <a:solidFill>
                  <a:schemeClr val="tx1"/>
                </a:solidFill>
                <a:prstDash val="solid"/>
              </a:ln>
              <a:solidFill>
                <a:srgbClr val="FFE400"/>
              </a:solidFill>
              <a:effectLst>
                <a:outerShdw blurRad="41275" dist="20320" dir="1800000" algn="tl" rotWithShape="0">
                  <a:srgbClr val="000000">
                    <a:alpha val="40000"/>
                  </a:srgbClr>
                </a:outerShdw>
              </a:effectLst>
              <a:latin typeface="Eras Demi ITC" pitchFamily="34" charset="0"/>
            </a:endParaRPr>
          </a:p>
          <a:p>
            <a:pPr algn="ctr"/>
            <a:endParaRPr lang="en-US" sz="4000" u="sng" kern="1500" dirty="0" smtClean="0">
              <a:ln w="12700">
                <a:solidFill>
                  <a:schemeClr val="tx1"/>
                </a:solidFill>
                <a:prstDash val="solid"/>
              </a:ln>
              <a:solidFill>
                <a:srgbClr val="FFE400"/>
              </a:solidFill>
              <a:effectLst>
                <a:outerShdw blurRad="41275" dist="20320" dir="1800000" algn="tl" rotWithShape="0">
                  <a:srgbClr val="000000">
                    <a:alpha val="40000"/>
                  </a:srgbClr>
                </a:outerShdw>
              </a:effectLst>
              <a:latin typeface="Eras Demi ITC" pitchFamily="34" charset="0"/>
            </a:endParaRPr>
          </a:p>
        </p:txBody>
      </p:sp>
      <p:sp>
        <p:nvSpPr>
          <p:cNvPr id="17" name="Rectangle 3"/>
          <p:cNvSpPr txBox="1">
            <a:spLocks noChangeArrowheads="1"/>
          </p:cNvSpPr>
          <p:nvPr/>
        </p:nvSpPr>
        <p:spPr bwMode="auto">
          <a:xfrm>
            <a:off x="1781767" y="4267062"/>
            <a:ext cx="3070989" cy="736733"/>
          </a:xfrm>
          <a:prstGeom prst="rect">
            <a:avLst/>
          </a:prstGeom>
          <a:noFill/>
          <a:ln w="9525">
            <a:solidFill>
              <a:schemeClr val="accent6">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r>
              <a:rPr lang="en-US" altLang="en-US" sz="1300" b="1" kern="0" dirty="0" smtClean="0">
                <a:latin typeface="Times New Roman" panose="02020603050405020304" pitchFamily="18" charset="0"/>
              </a:rPr>
              <a:t>Matt Simpson, PE</a:t>
            </a:r>
          </a:p>
          <a:p>
            <a:r>
              <a:rPr lang="en-US" altLang="en-US" sz="1300" b="1" kern="0" dirty="0" smtClean="0">
                <a:latin typeface="Times New Roman" panose="02020603050405020304" pitchFamily="18" charset="0"/>
              </a:rPr>
              <a:t>KYTC </a:t>
            </a:r>
            <a:r>
              <a:rPr lang="en-US" altLang="en-US" sz="1300" b="1" kern="0" dirty="0" smtClean="0">
                <a:latin typeface="Times New Roman" panose="02020603050405020304" pitchFamily="18" charset="0"/>
              </a:rPr>
              <a:t>District  7</a:t>
            </a:r>
          </a:p>
          <a:p>
            <a:r>
              <a:rPr lang="en-US" altLang="en-US" sz="1300" b="1" kern="0" dirty="0" smtClean="0">
                <a:latin typeface="Times New Roman" panose="02020603050405020304" pitchFamily="18" charset="0"/>
              </a:rPr>
              <a:t> TEBM Project Delivery &amp; Preservation</a:t>
            </a:r>
            <a:endParaRPr lang="en-US" altLang="en-US" sz="1300" b="1" kern="0" dirty="0">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sz="4000" u="sng" dirty="0" smtClean="0">
                <a:solidFill>
                  <a:srgbClr val="0066CC"/>
                </a:solidFill>
              </a:rPr>
              <a:t>Crash types are predictable!!</a:t>
            </a:r>
          </a:p>
        </p:txBody>
      </p:sp>
      <p:pic>
        <p:nvPicPr>
          <p:cNvPr id="4" name="Content Placeholder 3" descr="taxes.jpg"/>
          <p:cNvPicPr>
            <a:picLocks noGrp="1" noChangeAspect="1"/>
          </p:cNvPicPr>
          <p:nvPr>
            <p:ph sz="quarter" idx="1"/>
          </p:nvPr>
        </p:nvPicPr>
        <p:blipFill>
          <a:blip r:embed="rId3" cstate="print"/>
          <a:stretch>
            <a:fillRect/>
          </a:stretch>
        </p:blipFill>
        <p:spPr>
          <a:xfrm>
            <a:off x="1125812" y="1422272"/>
            <a:ext cx="6798988" cy="4521327"/>
          </a:xfrm>
        </p:spPr>
      </p:pic>
      <p:pic>
        <p:nvPicPr>
          <p:cNvPr id="5" name="Picture 4"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pic>
        <p:nvPicPr>
          <p:cNvPr id="6" name="Picture 5" descr="logo.png"/>
          <p:cNvPicPr>
            <a:picLocks noChangeAspect="1"/>
          </p:cNvPicPr>
          <p:nvPr/>
        </p:nvPicPr>
        <p:blipFill>
          <a:blip r:embed="rId5" cstate="print"/>
          <a:stretch>
            <a:fillRect/>
          </a:stretch>
        </p:blipFill>
        <p:spPr>
          <a:xfrm>
            <a:off x="8153400" y="6019800"/>
            <a:ext cx="785936" cy="514431"/>
          </a:xfrm>
          <a:prstGeom prst="rect">
            <a:avLst/>
          </a:prstGeom>
        </p:spPr>
      </p:pic>
      <p:pic>
        <p:nvPicPr>
          <p:cNvPr id="7" name="Picture 6" descr="ky logo.png"/>
          <p:cNvPicPr>
            <a:picLocks noChangeAspect="1"/>
          </p:cNvPicPr>
          <p:nvPr/>
        </p:nvPicPr>
        <p:blipFill>
          <a:blip r:embed="rId6" cstate="print"/>
          <a:stretch>
            <a:fillRect/>
          </a:stretch>
        </p:blipFill>
        <p:spPr>
          <a:xfrm>
            <a:off x="152963" y="5867402"/>
            <a:ext cx="761437" cy="771644"/>
          </a:xfrm>
          <a:prstGeom prst="rect">
            <a:avLst/>
          </a:prstGeom>
        </p:spPr>
      </p:pic>
      <p:sp>
        <p:nvSpPr>
          <p:cNvPr id="11" name="Rectangle 10"/>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cSld>
  <p:clrMapOvr>
    <a:masterClrMapping/>
  </p:clrMapOvr>
  <p:transition>
    <p:pull dir="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vert="horz" lIns="91440" tIns="45720" rIns="91440" bIns="45720" rtlCol="0" anchor="ctr">
            <a:noAutofit/>
          </a:bodyPr>
          <a:lstStyle/>
          <a:p>
            <a:r>
              <a:rPr lang="en-US" sz="4000" u="sng" dirty="0" smtClean="0">
                <a:solidFill>
                  <a:srgbClr val="0066CC"/>
                </a:solidFill>
              </a:rPr>
              <a:t>Crash Analysis (2009-2014)</a:t>
            </a:r>
          </a:p>
        </p:txBody>
      </p:sp>
      <p:graphicFrame>
        <p:nvGraphicFramePr>
          <p:cNvPr id="2" name="Content Placeholder 1"/>
          <p:cNvGraphicFramePr>
            <a:graphicFrameLocks noGrp="1"/>
          </p:cNvGraphicFramePr>
          <p:nvPr>
            <p:ph sz="quarter" idx="2"/>
            <p:extLst>
              <p:ext uri="{D42A27DB-BD31-4B8C-83A1-F6EECF244321}">
                <p14:modId xmlns:p14="http://schemas.microsoft.com/office/powerpoint/2010/main" val="269034484"/>
              </p:ext>
            </p:extLst>
          </p:nvPr>
        </p:nvGraphicFramePr>
        <p:xfrm>
          <a:off x="533399" y="1905000"/>
          <a:ext cx="8153397" cy="2971800"/>
        </p:xfrm>
        <a:graphic>
          <a:graphicData uri="http://schemas.openxmlformats.org/drawingml/2006/table">
            <a:tbl>
              <a:tblPr firstRow="1" bandRow="1">
                <a:tableStyleId>{16D9F66E-5EB9-4882-86FB-DCBF35E3C3E4}</a:tableStyleId>
              </a:tblPr>
              <a:tblGrid>
                <a:gridCol w="1164771"/>
                <a:gridCol w="1164771"/>
                <a:gridCol w="1164771"/>
                <a:gridCol w="1164771"/>
                <a:gridCol w="1164771"/>
                <a:gridCol w="1164771"/>
                <a:gridCol w="1164771"/>
              </a:tblGrid>
              <a:tr h="824672">
                <a:tc>
                  <a:txBody>
                    <a:bodyPr/>
                    <a:lstStyle/>
                    <a:p>
                      <a:pPr algn="ctr"/>
                      <a:endParaRPr lang="en-US" dirty="0"/>
                    </a:p>
                  </a:txBody>
                  <a:tcPr anchor="ctr"/>
                </a:tc>
                <a:tc>
                  <a:txBody>
                    <a:bodyPr/>
                    <a:lstStyle/>
                    <a:p>
                      <a:pPr algn="ctr"/>
                      <a:r>
                        <a:rPr lang="en-US" dirty="0" smtClean="0"/>
                        <a:t>2009</a:t>
                      </a:r>
                      <a:endParaRPr lang="en-US" dirty="0"/>
                    </a:p>
                  </a:txBody>
                  <a:tcPr anchor="ctr"/>
                </a:tc>
                <a:tc>
                  <a:txBody>
                    <a:bodyPr/>
                    <a:lstStyle/>
                    <a:p>
                      <a:pPr algn="ctr"/>
                      <a:r>
                        <a:rPr lang="en-US" dirty="0" smtClean="0"/>
                        <a:t>2010</a:t>
                      </a:r>
                      <a:endParaRPr lang="en-US" dirty="0"/>
                    </a:p>
                  </a:txBody>
                  <a:tcPr anchor="ctr"/>
                </a:tc>
                <a:tc>
                  <a:txBody>
                    <a:bodyPr/>
                    <a:lstStyle/>
                    <a:p>
                      <a:pPr algn="ctr"/>
                      <a:r>
                        <a:rPr lang="en-US" dirty="0" smtClean="0"/>
                        <a:t>2011</a:t>
                      </a:r>
                      <a:endParaRPr lang="en-US" dirty="0"/>
                    </a:p>
                  </a:txBody>
                  <a:tcPr anchor="ctr"/>
                </a:tc>
                <a:tc>
                  <a:txBody>
                    <a:bodyPr/>
                    <a:lstStyle/>
                    <a:p>
                      <a:pPr algn="ctr"/>
                      <a:r>
                        <a:rPr lang="en-US" dirty="0" smtClean="0"/>
                        <a:t>2012</a:t>
                      </a:r>
                      <a:endParaRPr lang="en-US" dirty="0"/>
                    </a:p>
                  </a:txBody>
                  <a:tcPr anchor="ctr"/>
                </a:tc>
                <a:tc>
                  <a:txBody>
                    <a:bodyPr/>
                    <a:lstStyle/>
                    <a:p>
                      <a:pPr algn="ctr"/>
                      <a:r>
                        <a:rPr lang="en-US" dirty="0" smtClean="0"/>
                        <a:t>2013</a:t>
                      </a:r>
                      <a:endParaRPr lang="en-US" dirty="0"/>
                    </a:p>
                  </a:txBody>
                  <a:tcPr anchor="ctr"/>
                </a:tc>
                <a:tc>
                  <a:txBody>
                    <a:bodyPr/>
                    <a:lstStyle/>
                    <a:p>
                      <a:pPr algn="ctr"/>
                      <a:r>
                        <a:rPr lang="en-US" dirty="0" smtClean="0"/>
                        <a:t>2014</a:t>
                      </a:r>
                      <a:endParaRPr lang="en-US" dirty="0"/>
                    </a:p>
                  </a:txBody>
                  <a:tcPr anchor="ctr"/>
                </a:tc>
              </a:tr>
              <a:tr h="884112">
                <a:tc>
                  <a:txBody>
                    <a:bodyPr/>
                    <a:lstStyle/>
                    <a:p>
                      <a:pPr algn="ctr"/>
                      <a:r>
                        <a:rPr lang="en-US" dirty="0" smtClean="0"/>
                        <a:t>Total Fatalities</a:t>
                      </a:r>
                    </a:p>
                  </a:txBody>
                  <a:tcPr anchor="ctr"/>
                </a:tc>
                <a:tc>
                  <a:txBody>
                    <a:bodyPr/>
                    <a:lstStyle/>
                    <a:p>
                      <a:pPr algn="ctr"/>
                      <a:r>
                        <a:rPr lang="en-US" dirty="0" smtClean="0"/>
                        <a:t>791</a:t>
                      </a:r>
                      <a:endParaRPr lang="en-US" dirty="0"/>
                    </a:p>
                  </a:txBody>
                  <a:tcPr anchor="ctr"/>
                </a:tc>
                <a:tc>
                  <a:txBody>
                    <a:bodyPr/>
                    <a:lstStyle/>
                    <a:p>
                      <a:pPr algn="ctr"/>
                      <a:r>
                        <a:rPr lang="en-US" dirty="0" smtClean="0"/>
                        <a:t>760</a:t>
                      </a:r>
                      <a:endParaRPr lang="en-US" dirty="0"/>
                    </a:p>
                  </a:txBody>
                  <a:tcPr anchor="ctr"/>
                </a:tc>
                <a:tc>
                  <a:txBody>
                    <a:bodyPr/>
                    <a:lstStyle/>
                    <a:p>
                      <a:pPr algn="ctr"/>
                      <a:r>
                        <a:rPr lang="en-US" dirty="0" smtClean="0"/>
                        <a:t>720</a:t>
                      </a:r>
                      <a:endParaRPr lang="en-US" dirty="0"/>
                    </a:p>
                  </a:txBody>
                  <a:tcPr anchor="ctr"/>
                </a:tc>
                <a:tc>
                  <a:txBody>
                    <a:bodyPr/>
                    <a:lstStyle/>
                    <a:p>
                      <a:pPr algn="ctr"/>
                      <a:r>
                        <a:rPr lang="en-US" dirty="0" smtClean="0"/>
                        <a:t>746</a:t>
                      </a:r>
                      <a:endParaRPr lang="en-US" dirty="0"/>
                    </a:p>
                  </a:txBody>
                  <a:tcPr anchor="ctr"/>
                </a:tc>
                <a:tc>
                  <a:txBody>
                    <a:bodyPr/>
                    <a:lstStyle/>
                    <a:p>
                      <a:pPr algn="ctr"/>
                      <a:r>
                        <a:rPr lang="en-US" dirty="0" smtClean="0"/>
                        <a:t>638</a:t>
                      </a:r>
                      <a:endParaRPr lang="en-US" dirty="0"/>
                    </a:p>
                  </a:txBody>
                  <a:tcPr anchor="ctr"/>
                </a:tc>
                <a:tc>
                  <a:txBody>
                    <a:bodyPr/>
                    <a:lstStyle/>
                    <a:p>
                      <a:pPr algn="ctr"/>
                      <a:r>
                        <a:rPr lang="en-US" dirty="0" smtClean="0"/>
                        <a:t>672</a:t>
                      </a:r>
                      <a:endParaRPr lang="en-US" dirty="0"/>
                    </a:p>
                  </a:txBody>
                  <a:tcPr anchor="ctr"/>
                </a:tc>
              </a:tr>
              <a:tr h="1263016">
                <a:tc>
                  <a:txBody>
                    <a:bodyPr/>
                    <a:lstStyle/>
                    <a:p>
                      <a:pPr algn="ctr"/>
                      <a:r>
                        <a:rPr lang="en-US" dirty="0" smtClean="0"/>
                        <a:t>Roadway Departure Fatalities</a:t>
                      </a:r>
                    </a:p>
                  </a:txBody>
                  <a:tcPr anchor="ctr"/>
                </a:tc>
                <a:tc>
                  <a:txBody>
                    <a:bodyPr/>
                    <a:lstStyle/>
                    <a:p>
                      <a:pPr algn="ctr"/>
                      <a:r>
                        <a:rPr lang="en-US" dirty="0" smtClean="0"/>
                        <a:t>575</a:t>
                      </a:r>
                    </a:p>
                    <a:p>
                      <a:pPr algn="ctr"/>
                      <a:r>
                        <a:rPr lang="en-US" dirty="0" smtClean="0"/>
                        <a:t>(</a:t>
                      </a:r>
                      <a:r>
                        <a:rPr lang="en-US" b="1" dirty="0" smtClean="0"/>
                        <a:t>72.7%</a:t>
                      </a:r>
                      <a:r>
                        <a:rPr lang="en-US" dirty="0" smtClean="0"/>
                        <a:t>)</a:t>
                      </a:r>
                      <a:endParaRPr lang="en-US" dirty="0"/>
                    </a:p>
                  </a:txBody>
                  <a:tcPr anchor="ctr"/>
                </a:tc>
                <a:tc>
                  <a:txBody>
                    <a:bodyPr/>
                    <a:lstStyle/>
                    <a:p>
                      <a:pPr algn="ctr"/>
                      <a:r>
                        <a:rPr lang="en-US" dirty="0" smtClean="0"/>
                        <a:t>530 (</a:t>
                      </a:r>
                      <a:r>
                        <a:rPr lang="en-US" b="1" dirty="0" smtClean="0"/>
                        <a:t>69.7%</a:t>
                      </a:r>
                      <a:r>
                        <a:rPr lang="en-US" dirty="0" smtClean="0"/>
                        <a:t>)</a:t>
                      </a:r>
                      <a:endParaRPr lang="en-US" dirty="0"/>
                    </a:p>
                  </a:txBody>
                  <a:tcPr anchor="ctr"/>
                </a:tc>
                <a:tc>
                  <a:txBody>
                    <a:bodyPr/>
                    <a:lstStyle/>
                    <a:p>
                      <a:pPr algn="ctr"/>
                      <a:r>
                        <a:rPr lang="en-US" dirty="0" smtClean="0"/>
                        <a:t>514 (</a:t>
                      </a:r>
                      <a:r>
                        <a:rPr lang="en-US" b="1" dirty="0" smtClean="0"/>
                        <a:t>71.3%</a:t>
                      </a:r>
                      <a:r>
                        <a:rPr lang="en-US" dirty="0" smtClean="0"/>
                        <a:t>)</a:t>
                      </a:r>
                      <a:endParaRPr lang="en-US" dirty="0"/>
                    </a:p>
                  </a:txBody>
                  <a:tcPr anchor="ctr"/>
                </a:tc>
                <a:tc>
                  <a:txBody>
                    <a:bodyPr/>
                    <a:lstStyle/>
                    <a:p>
                      <a:pPr algn="ctr"/>
                      <a:r>
                        <a:rPr lang="en-US" dirty="0" smtClean="0"/>
                        <a:t>556 (</a:t>
                      </a:r>
                      <a:r>
                        <a:rPr lang="en-US" b="1" dirty="0" smtClean="0"/>
                        <a:t>74.5%</a:t>
                      </a:r>
                      <a:r>
                        <a:rPr lang="en-US" dirty="0" smtClean="0"/>
                        <a:t>)</a:t>
                      </a:r>
                      <a:endParaRPr lang="en-US" dirty="0"/>
                    </a:p>
                  </a:txBody>
                  <a:tcPr anchor="ctr"/>
                </a:tc>
                <a:tc>
                  <a:txBody>
                    <a:bodyPr/>
                    <a:lstStyle/>
                    <a:p>
                      <a:pPr algn="ctr"/>
                      <a:r>
                        <a:rPr lang="en-US" dirty="0" smtClean="0"/>
                        <a:t>432</a:t>
                      </a:r>
                    </a:p>
                    <a:p>
                      <a:pPr algn="ctr"/>
                      <a:r>
                        <a:rPr lang="en-US" dirty="0" smtClean="0"/>
                        <a:t>(</a:t>
                      </a:r>
                      <a:r>
                        <a:rPr lang="en-US" b="1" dirty="0" smtClean="0"/>
                        <a:t>67.7%</a:t>
                      </a:r>
                      <a:r>
                        <a:rPr lang="en-US" dirty="0" smtClean="0"/>
                        <a:t>)</a:t>
                      </a:r>
                      <a:endParaRPr lang="en-US" dirty="0"/>
                    </a:p>
                  </a:txBody>
                  <a:tcPr anchor="ctr"/>
                </a:tc>
                <a:tc>
                  <a:txBody>
                    <a:bodyPr/>
                    <a:lstStyle/>
                    <a:p>
                      <a:pPr algn="ctr"/>
                      <a:r>
                        <a:rPr lang="en-US" dirty="0" smtClean="0"/>
                        <a:t>454</a:t>
                      </a:r>
                    </a:p>
                    <a:p>
                      <a:pPr algn="ctr"/>
                      <a:r>
                        <a:rPr lang="en-US" dirty="0" smtClean="0"/>
                        <a:t>(</a:t>
                      </a:r>
                      <a:r>
                        <a:rPr lang="en-US" b="1" dirty="0" smtClean="0"/>
                        <a:t>67.6%</a:t>
                      </a:r>
                      <a:r>
                        <a:rPr lang="en-US" dirty="0" smtClean="0"/>
                        <a:t>)</a:t>
                      </a:r>
                      <a:endParaRPr lang="en-US" dirty="0"/>
                    </a:p>
                  </a:txBody>
                  <a:tcPr anchor="ctr"/>
                </a:tc>
              </a:tr>
            </a:tbl>
          </a:graphicData>
        </a:graphic>
      </p:graphicFrame>
      <p:pic>
        <p:nvPicPr>
          <p:cNvPr id="5" name="Picture 4" descr="strip2.png"/>
          <p:cNvPicPr>
            <a:picLocks noChangeAspect="1"/>
          </p:cNvPicPr>
          <p:nvPr/>
        </p:nvPicPr>
        <p:blipFill>
          <a:blip r:embed="rId3"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pic>
        <p:nvPicPr>
          <p:cNvPr id="6" name="Picture 5" descr="logo.png"/>
          <p:cNvPicPr>
            <a:picLocks noChangeAspect="1"/>
          </p:cNvPicPr>
          <p:nvPr/>
        </p:nvPicPr>
        <p:blipFill>
          <a:blip r:embed="rId4" cstate="print"/>
          <a:stretch>
            <a:fillRect/>
          </a:stretch>
        </p:blipFill>
        <p:spPr>
          <a:xfrm>
            <a:off x="8001000" y="6019800"/>
            <a:ext cx="785936" cy="514431"/>
          </a:xfrm>
          <a:prstGeom prst="rect">
            <a:avLst/>
          </a:prstGeom>
        </p:spPr>
      </p:pic>
      <p:pic>
        <p:nvPicPr>
          <p:cNvPr id="7" name="Picture 6" descr="ky logo.png"/>
          <p:cNvPicPr>
            <a:picLocks noChangeAspect="1"/>
          </p:cNvPicPr>
          <p:nvPr/>
        </p:nvPicPr>
        <p:blipFill>
          <a:blip r:embed="rId5" cstate="print"/>
          <a:stretch>
            <a:fillRect/>
          </a:stretch>
        </p:blipFill>
        <p:spPr>
          <a:xfrm>
            <a:off x="686363" y="5867402"/>
            <a:ext cx="761437" cy="771644"/>
          </a:xfrm>
          <a:prstGeom prst="rect">
            <a:avLst/>
          </a:prstGeom>
        </p:spPr>
      </p:pic>
      <p:pic>
        <p:nvPicPr>
          <p:cNvPr id="8" name="Picture 7" descr="Cones.png"/>
          <p:cNvPicPr>
            <a:picLocks noChangeAspect="1"/>
          </p:cNvPicPr>
          <p:nvPr/>
        </p:nvPicPr>
        <p:blipFill>
          <a:blip r:embed="rId6" cstate="print"/>
          <a:stretch>
            <a:fillRect/>
          </a:stretch>
        </p:blipFill>
        <p:spPr>
          <a:xfrm>
            <a:off x="1981200" y="5943600"/>
            <a:ext cx="760516" cy="745983"/>
          </a:xfrm>
          <a:prstGeom prst="rect">
            <a:avLst/>
          </a:prstGeom>
        </p:spPr>
      </p:pic>
      <p:pic>
        <p:nvPicPr>
          <p:cNvPr id="9" name="Picture 8" descr="scale.png"/>
          <p:cNvPicPr>
            <a:picLocks noChangeAspect="1"/>
          </p:cNvPicPr>
          <p:nvPr/>
        </p:nvPicPr>
        <p:blipFill>
          <a:blip r:embed="rId7" cstate="print"/>
          <a:stretch>
            <a:fillRect/>
          </a:stretch>
        </p:blipFill>
        <p:spPr>
          <a:xfrm>
            <a:off x="3048000" y="5760864"/>
            <a:ext cx="3726397" cy="917134"/>
          </a:xfrm>
          <a:prstGeom prst="rect">
            <a:avLst/>
          </a:prstGeom>
        </p:spPr>
      </p:pic>
      <p:pic>
        <p:nvPicPr>
          <p:cNvPr id="10" name="Picture 9" descr="Barrel.png"/>
          <p:cNvPicPr>
            <a:picLocks noChangeAspect="1"/>
          </p:cNvPicPr>
          <p:nvPr/>
        </p:nvPicPr>
        <p:blipFill>
          <a:blip r:embed="rId8" cstate="print"/>
          <a:stretch>
            <a:fillRect/>
          </a:stretch>
        </p:blipFill>
        <p:spPr>
          <a:xfrm>
            <a:off x="7085759" y="5638800"/>
            <a:ext cx="610441" cy="1084585"/>
          </a:xfrm>
          <a:prstGeom prst="rect">
            <a:avLst/>
          </a:prstGeom>
        </p:spPr>
      </p:pic>
      <p:sp>
        <p:nvSpPr>
          <p:cNvPr id="11" name="Rectangle 10"/>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66794608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p:cNvSpPr txBox="1">
            <a:spLocks/>
          </p:cNvSpPr>
          <p:nvPr/>
        </p:nvSpPr>
        <p:spPr bwMode="auto">
          <a:xfrm>
            <a:off x="381000" y="304800"/>
            <a:ext cx="8382000" cy="1066800"/>
          </a:xfrm>
          <a:prstGeom prst="rect">
            <a:avLst/>
          </a:prstGeom>
          <a:noFill/>
          <a:ln w="9525">
            <a:noFill/>
            <a:miter lim="800000"/>
            <a:headEnd/>
            <a:tailEnd/>
          </a:ln>
        </p:spPr>
        <p:txBody>
          <a:bodyPr anchor="ctr">
            <a:normAutofit/>
          </a:bodyPr>
          <a:lstStyle/>
          <a:p>
            <a:pPr algn="ctr" fontAlgn="auto">
              <a:spcAft>
                <a:spcPts val="0"/>
              </a:spcAft>
              <a:defRPr/>
            </a:pPr>
            <a:r>
              <a:rPr lang="en-US" sz="4000" b="0" u="sng" dirty="0" smtClean="0">
                <a:solidFill>
                  <a:srgbClr val="0066CC"/>
                </a:solidFill>
                <a:latin typeface="+mj-lt"/>
                <a:ea typeface="+mj-ea"/>
                <a:cs typeface="+mj-cs"/>
              </a:rPr>
              <a:t>Roadway Departure</a:t>
            </a:r>
            <a:r>
              <a:rPr lang="en-US" sz="4000" u="sng" dirty="0">
                <a:solidFill>
                  <a:srgbClr val="0066CC"/>
                </a:solidFill>
                <a:latin typeface="+mj-lt"/>
                <a:ea typeface="+mj-ea"/>
                <a:cs typeface="+mj-cs"/>
              </a:rPr>
              <a:t> </a:t>
            </a:r>
            <a:r>
              <a:rPr lang="en-US" sz="4000" u="sng" dirty="0" smtClean="0">
                <a:solidFill>
                  <a:srgbClr val="0066CC"/>
                </a:solidFill>
                <a:latin typeface="+mj-lt"/>
                <a:ea typeface="+mj-ea"/>
                <a:cs typeface="+mj-cs"/>
              </a:rPr>
              <a:t>Solutions</a:t>
            </a:r>
            <a:endParaRPr lang="en-US" sz="4000" b="0" u="sng" dirty="0" smtClean="0">
              <a:solidFill>
                <a:srgbClr val="0066CC"/>
              </a:solidFill>
              <a:latin typeface="+mj-lt"/>
              <a:ea typeface="+mj-ea"/>
              <a:cs typeface="+mj-cs"/>
            </a:endParaRPr>
          </a:p>
        </p:txBody>
      </p:sp>
      <p:graphicFrame>
        <p:nvGraphicFramePr>
          <p:cNvPr id="5" name="Diagram 4"/>
          <p:cNvGraphicFramePr/>
          <p:nvPr/>
        </p:nvGraphicFramePr>
        <p:xfrm>
          <a:off x="1219200" y="1600200"/>
          <a:ext cx="6629400"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strip2.png"/>
          <p:cNvPicPr>
            <a:picLocks noChangeAspect="1"/>
          </p:cNvPicPr>
          <p:nvPr/>
        </p:nvPicPr>
        <p:blipFill>
          <a:blip r:embed="rId8"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pic>
        <p:nvPicPr>
          <p:cNvPr id="6" name="Picture 5" descr="logo.png"/>
          <p:cNvPicPr>
            <a:picLocks noChangeAspect="1"/>
          </p:cNvPicPr>
          <p:nvPr/>
        </p:nvPicPr>
        <p:blipFill>
          <a:blip r:embed="rId9" cstate="print"/>
          <a:stretch>
            <a:fillRect/>
          </a:stretch>
        </p:blipFill>
        <p:spPr>
          <a:xfrm>
            <a:off x="8001000" y="6019800"/>
            <a:ext cx="785936" cy="514431"/>
          </a:xfrm>
          <a:prstGeom prst="rect">
            <a:avLst/>
          </a:prstGeom>
        </p:spPr>
      </p:pic>
      <p:pic>
        <p:nvPicPr>
          <p:cNvPr id="7" name="Picture 6" descr="ky logo.png"/>
          <p:cNvPicPr>
            <a:picLocks noChangeAspect="1"/>
          </p:cNvPicPr>
          <p:nvPr/>
        </p:nvPicPr>
        <p:blipFill>
          <a:blip r:embed="rId10" cstate="print"/>
          <a:stretch>
            <a:fillRect/>
          </a:stretch>
        </p:blipFill>
        <p:spPr>
          <a:xfrm>
            <a:off x="686363" y="5867402"/>
            <a:ext cx="761437" cy="771644"/>
          </a:xfrm>
          <a:prstGeom prst="rect">
            <a:avLst/>
          </a:prstGeom>
        </p:spPr>
      </p:pic>
      <p:pic>
        <p:nvPicPr>
          <p:cNvPr id="8" name="Picture 7" descr="Cones.png"/>
          <p:cNvPicPr>
            <a:picLocks noChangeAspect="1"/>
          </p:cNvPicPr>
          <p:nvPr/>
        </p:nvPicPr>
        <p:blipFill>
          <a:blip r:embed="rId11" cstate="print"/>
          <a:stretch>
            <a:fillRect/>
          </a:stretch>
        </p:blipFill>
        <p:spPr>
          <a:xfrm>
            <a:off x="1981200" y="5943600"/>
            <a:ext cx="760516" cy="745983"/>
          </a:xfrm>
          <a:prstGeom prst="rect">
            <a:avLst/>
          </a:prstGeom>
        </p:spPr>
      </p:pic>
      <p:pic>
        <p:nvPicPr>
          <p:cNvPr id="9" name="Picture 8" descr="scale.png"/>
          <p:cNvPicPr>
            <a:picLocks noChangeAspect="1"/>
          </p:cNvPicPr>
          <p:nvPr/>
        </p:nvPicPr>
        <p:blipFill>
          <a:blip r:embed="rId12" cstate="print"/>
          <a:stretch>
            <a:fillRect/>
          </a:stretch>
        </p:blipFill>
        <p:spPr>
          <a:xfrm>
            <a:off x="3048000" y="5760864"/>
            <a:ext cx="3726397" cy="917134"/>
          </a:xfrm>
          <a:prstGeom prst="rect">
            <a:avLst/>
          </a:prstGeom>
        </p:spPr>
      </p:pic>
      <p:pic>
        <p:nvPicPr>
          <p:cNvPr id="10" name="Picture 9" descr="Barrel.png"/>
          <p:cNvPicPr>
            <a:picLocks noChangeAspect="1"/>
          </p:cNvPicPr>
          <p:nvPr/>
        </p:nvPicPr>
        <p:blipFill>
          <a:blip r:embed="rId13" cstate="print"/>
          <a:stretch>
            <a:fillRect/>
          </a:stretch>
        </p:blipFill>
        <p:spPr>
          <a:xfrm>
            <a:off x="7085759" y="5638800"/>
            <a:ext cx="610441" cy="1084585"/>
          </a:xfrm>
          <a:prstGeom prst="rect">
            <a:avLst/>
          </a:prstGeom>
        </p:spPr>
      </p:pic>
      <p:sp>
        <p:nvSpPr>
          <p:cNvPr id="11" name="Rectangle 10"/>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800149559"/>
      </p:ext>
    </p:extLst>
  </p:cSld>
  <p:clrMapOvr>
    <a:masterClrMapping/>
  </p:clrMapOvr>
  <p:transition>
    <p:pull dir="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anchor="ctr">
            <a:normAutofit/>
          </a:bodyPr>
          <a:lstStyle/>
          <a:p>
            <a:pPr>
              <a:defRPr/>
            </a:pPr>
            <a:r>
              <a:rPr lang="en-US" sz="4000" u="sng" dirty="0" smtClean="0">
                <a:solidFill>
                  <a:srgbClr val="0066CC"/>
                </a:solidFill>
              </a:rPr>
              <a:t>Low Cost RD Countermeasures</a:t>
            </a:r>
          </a:p>
        </p:txBody>
      </p:sp>
      <p:graphicFrame>
        <p:nvGraphicFramePr>
          <p:cNvPr id="5" name="Diagram 4"/>
          <p:cNvGraphicFramePr/>
          <p:nvPr>
            <p:extLst>
              <p:ext uri="{D42A27DB-BD31-4B8C-83A1-F6EECF244321}">
                <p14:modId xmlns:p14="http://schemas.microsoft.com/office/powerpoint/2010/main" val="2200352177"/>
              </p:ext>
            </p:extLst>
          </p:nvPr>
        </p:nvGraphicFramePr>
        <p:xfrm>
          <a:off x="2286000" y="1295400"/>
          <a:ext cx="46482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strip2.png"/>
          <p:cNvPicPr>
            <a:picLocks noChangeAspect="1"/>
          </p:cNvPicPr>
          <p:nvPr/>
        </p:nvPicPr>
        <p:blipFill>
          <a:blip r:embed="rId8"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pic>
        <p:nvPicPr>
          <p:cNvPr id="6" name="Picture 5" descr="logo.png"/>
          <p:cNvPicPr>
            <a:picLocks noChangeAspect="1"/>
          </p:cNvPicPr>
          <p:nvPr/>
        </p:nvPicPr>
        <p:blipFill>
          <a:blip r:embed="rId9" cstate="print"/>
          <a:stretch>
            <a:fillRect/>
          </a:stretch>
        </p:blipFill>
        <p:spPr>
          <a:xfrm>
            <a:off x="7848600" y="6019800"/>
            <a:ext cx="785936" cy="514431"/>
          </a:xfrm>
          <a:prstGeom prst="rect">
            <a:avLst/>
          </a:prstGeom>
        </p:spPr>
      </p:pic>
      <p:pic>
        <p:nvPicPr>
          <p:cNvPr id="7" name="Picture 6" descr="ky logo.png"/>
          <p:cNvPicPr>
            <a:picLocks noChangeAspect="1"/>
          </p:cNvPicPr>
          <p:nvPr/>
        </p:nvPicPr>
        <p:blipFill>
          <a:blip r:embed="rId10" cstate="print"/>
          <a:stretch>
            <a:fillRect/>
          </a:stretch>
        </p:blipFill>
        <p:spPr>
          <a:xfrm>
            <a:off x="609600" y="5867402"/>
            <a:ext cx="761437" cy="771644"/>
          </a:xfrm>
          <a:prstGeom prst="rect">
            <a:avLst/>
          </a:prstGeom>
        </p:spPr>
      </p:pic>
      <p:sp>
        <p:nvSpPr>
          <p:cNvPr id="8" name="Rectangle 7"/>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anchor="ctr">
            <a:normAutofit/>
          </a:bodyPr>
          <a:lstStyle/>
          <a:p>
            <a:pPr>
              <a:defRPr/>
            </a:pPr>
            <a:r>
              <a:rPr lang="en-US" sz="4000" u="sng" dirty="0" smtClean="0">
                <a:solidFill>
                  <a:srgbClr val="0066CC"/>
                </a:solidFill>
              </a:rPr>
              <a:t>HSIP Investment Plan</a:t>
            </a:r>
          </a:p>
        </p:txBody>
      </p:sp>
      <p:graphicFrame>
        <p:nvGraphicFramePr>
          <p:cNvPr id="5" name="Chart 4"/>
          <p:cNvGraphicFramePr/>
          <p:nvPr/>
        </p:nvGraphicFramePr>
        <p:xfrm>
          <a:off x="3810000" y="1295400"/>
          <a:ext cx="5715000" cy="505594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5"/>
          <p:cNvSpPr txBox="1"/>
          <p:nvPr/>
        </p:nvSpPr>
        <p:spPr>
          <a:xfrm>
            <a:off x="381000" y="1530727"/>
            <a:ext cx="3886200" cy="4031873"/>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1450" indent="-171450">
              <a:spcAft>
                <a:spcPts val="900"/>
              </a:spcAft>
              <a:buFont typeface="Arial" pitchFamily="34" charset="0"/>
              <a:buChar char="•"/>
            </a:pPr>
            <a:r>
              <a:rPr lang="en-US" sz="2200" dirty="0" smtClean="0">
                <a:solidFill>
                  <a:srgbClr val="0066CC"/>
                </a:solidFill>
              </a:rPr>
              <a:t>Annual HSIP Allocation ≈ $38.4 Million</a:t>
            </a:r>
          </a:p>
          <a:p>
            <a:pPr marL="171450" indent="-171450">
              <a:buFont typeface="Arial" pitchFamily="34" charset="0"/>
              <a:buChar char="•"/>
            </a:pPr>
            <a:r>
              <a:rPr lang="en-US" sz="2200" dirty="0" smtClean="0">
                <a:solidFill>
                  <a:srgbClr val="0066CC"/>
                </a:solidFill>
              </a:rPr>
              <a:t>Funds Divided into</a:t>
            </a:r>
          </a:p>
          <a:p>
            <a:pPr marL="171450" indent="-171450">
              <a:spcAft>
                <a:spcPts val="900"/>
              </a:spcAft>
            </a:pPr>
            <a:r>
              <a:rPr lang="en-US" sz="2200" dirty="0" smtClean="0">
                <a:solidFill>
                  <a:srgbClr val="0066CC"/>
                </a:solidFill>
              </a:rPr>
              <a:t>	13 Initiatives</a:t>
            </a:r>
          </a:p>
          <a:p>
            <a:pPr marL="171450" indent="-171450">
              <a:buFont typeface="Arial" pitchFamily="34" charset="0"/>
              <a:buChar char="•"/>
            </a:pPr>
            <a:r>
              <a:rPr lang="en-US" sz="2200" dirty="0" smtClean="0">
                <a:solidFill>
                  <a:srgbClr val="0066CC"/>
                </a:solidFill>
              </a:rPr>
              <a:t>Initiatives are Grouped into 3 Main Categories:</a:t>
            </a:r>
          </a:p>
          <a:p>
            <a:pPr marL="628650" lvl="1" indent="-171450">
              <a:buFont typeface="Arial" pitchFamily="34" charset="0"/>
              <a:buChar char="•"/>
            </a:pPr>
            <a:r>
              <a:rPr lang="en-US" sz="2000" dirty="0" smtClean="0">
                <a:solidFill>
                  <a:srgbClr val="0066CC"/>
                </a:solidFill>
              </a:rPr>
              <a:t>Roadway Departure</a:t>
            </a:r>
          </a:p>
          <a:p>
            <a:pPr marL="628650" lvl="1" indent="-171450">
              <a:buFont typeface="Arial" pitchFamily="34" charset="0"/>
              <a:buChar char="•"/>
            </a:pPr>
            <a:r>
              <a:rPr lang="en-US" sz="2000" dirty="0" smtClean="0">
                <a:solidFill>
                  <a:srgbClr val="0066CC"/>
                </a:solidFill>
              </a:rPr>
              <a:t>Intersections</a:t>
            </a:r>
          </a:p>
          <a:p>
            <a:pPr marL="628650" lvl="1" indent="-171450">
              <a:spcAft>
                <a:spcPts val="900"/>
              </a:spcAft>
              <a:buFont typeface="Arial" pitchFamily="34" charset="0"/>
              <a:buChar char="•"/>
            </a:pPr>
            <a:r>
              <a:rPr lang="en-US" sz="2000" dirty="0" smtClean="0">
                <a:solidFill>
                  <a:srgbClr val="0066CC"/>
                </a:solidFill>
              </a:rPr>
              <a:t>Other Initiatives</a:t>
            </a:r>
            <a:endParaRPr lang="en-US" sz="1200" dirty="0" smtClean="0">
              <a:solidFill>
                <a:srgbClr val="0066CC"/>
              </a:solidFill>
            </a:endParaRPr>
          </a:p>
          <a:p>
            <a:pPr marL="171450" indent="-171450">
              <a:spcAft>
                <a:spcPts val="900"/>
              </a:spcAft>
              <a:buFont typeface="Arial" pitchFamily="34" charset="0"/>
              <a:buChar char="•"/>
            </a:pPr>
            <a:r>
              <a:rPr lang="en-US" sz="2200" dirty="0" smtClean="0">
                <a:solidFill>
                  <a:srgbClr val="0066CC"/>
                </a:solidFill>
              </a:rPr>
              <a:t>Mercer US 68 originated from the RD category</a:t>
            </a:r>
          </a:p>
        </p:txBody>
      </p:sp>
      <p:pic>
        <p:nvPicPr>
          <p:cNvPr id="6" name="Picture 5"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8" name="Rectangle 7"/>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descr="logo.png"/>
          <p:cNvPicPr>
            <a:picLocks noChangeAspect="1"/>
          </p:cNvPicPr>
          <p:nvPr/>
        </p:nvPicPr>
        <p:blipFill>
          <a:blip r:embed="rId5" cstate="print"/>
          <a:stretch>
            <a:fillRect/>
          </a:stretch>
        </p:blipFill>
        <p:spPr>
          <a:xfrm>
            <a:off x="7848600" y="6019800"/>
            <a:ext cx="785936" cy="514431"/>
          </a:xfrm>
          <a:prstGeom prst="rect">
            <a:avLst/>
          </a:prstGeom>
        </p:spPr>
      </p:pic>
      <p:pic>
        <p:nvPicPr>
          <p:cNvPr id="10" name="Picture 9" descr="ky logo.png"/>
          <p:cNvPicPr>
            <a:picLocks noChangeAspect="1"/>
          </p:cNvPicPr>
          <p:nvPr/>
        </p:nvPicPr>
        <p:blipFill>
          <a:blip r:embed="rId6" cstate="print"/>
          <a:stretch>
            <a:fillRect/>
          </a:stretch>
        </p:blipFill>
        <p:spPr>
          <a:xfrm>
            <a:off x="609600" y="5867402"/>
            <a:ext cx="761437" cy="771644"/>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anchor="ctr">
            <a:normAutofit/>
          </a:bodyPr>
          <a:lstStyle/>
          <a:p>
            <a:pPr>
              <a:defRPr/>
            </a:pPr>
            <a:r>
              <a:rPr lang="en-US" sz="4000" u="sng" dirty="0" smtClean="0">
                <a:solidFill>
                  <a:srgbClr val="0066CC"/>
                </a:solidFill>
              </a:rPr>
              <a:t>Roadway Departure Initiatives</a:t>
            </a:r>
            <a:endParaRPr lang="en-US" sz="4000" u="sng" dirty="0">
              <a:solidFill>
                <a:srgbClr val="0066CC"/>
              </a:solidFill>
            </a:endParaRPr>
          </a:p>
        </p:txBody>
      </p:sp>
      <p:graphicFrame>
        <p:nvGraphicFramePr>
          <p:cNvPr id="4" name="Chart 3"/>
          <p:cNvGraphicFramePr/>
          <p:nvPr/>
        </p:nvGraphicFramePr>
        <p:xfrm>
          <a:off x="685800" y="228600"/>
          <a:ext cx="9144000" cy="6400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28600" y="1676400"/>
            <a:ext cx="2336217" cy="400110"/>
          </a:xfrm>
          <a:prstGeom prst="rect">
            <a:avLst/>
          </a:prstGeom>
          <a:noFill/>
        </p:spPr>
        <p:txBody>
          <a:bodyPr wrap="none" rtlCol="0">
            <a:spAutoFit/>
          </a:bodyPr>
          <a:lstStyle/>
          <a:p>
            <a:r>
              <a:rPr lang="en-US" sz="2000" dirty="0" smtClean="0">
                <a:solidFill>
                  <a:srgbClr val="0066CC"/>
                </a:solidFill>
              </a:rPr>
              <a:t>Total = $25.4 Million</a:t>
            </a:r>
            <a:endParaRPr lang="en-US" sz="2000" dirty="0">
              <a:solidFill>
                <a:srgbClr val="0066CC"/>
              </a:solidFill>
            </a:endParaRPr>
          </a:p>
        </p:txBody>
      </p:sp>
      <p:sp>
        <p:nvSpPr>
          <p:cNvPr id="7" name="TextBox 6"/>
          <p:cNvSpPr txBox="1"/>
          <p:nvPr/>
        </p:nvSpPr>
        <p:spPr>
          <a:xfrm>
            <a:off x="152400" y="5997714"/>
            <a:ext cx="3438249" cy="707886"/>
          </a:xfrm>
          <a:prstGeom prst="rect">
            <a:avLst/>
          </a:prstGeom>
          <a:noFill/>
        </p:spPr>
        <p:txBody>
          <a:bodyPr wrap="none" rtlCol="0">
            <a:spAutoFit/>
          </a:bodyPr>
          <a:lstStyle/>
          <a:p>
            <a:r>
              <a:rPr lang="en-US" sz="2000" dirty="0" smtClean="0">
                <a:solidFill>
                  <a:srgbClr val="0066CC"/>
                </a:solidFill>
              </a:rPr>
              <a:t>Mercer US 68 originated</a:t>
            </a:r>
          </a:p>
          <a:p>
            <a:r>
              <a:rPr lang="en-US" sz="2000" dirty="0" smtClean="0">
                <a:solidFill>
                  <a:srgbClr val="0066CC"/>
                </a:solidFill>
              </a:rPr>
              <a:t>from the RD Corridors initiative</a:t>
            </a:r>
            <a:endParaRPr lang="en-US" sz="2000" dirty="0">
              <a:solidFill>
                <a:srgbClr val="0066CC"/>
              </a:solidFill>
            </a:endParaRPr>
          </a:p>
        </p:txBody>
      </p:sp>
      <p:pic>
        <p:nvPicPr>
          <p:cNvPr id="8" name="Picture 7"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9" name="Rectangle 8"/>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noFill/>
          <a:ln w="9525">
            <a:noFill/>
            <a:miter lim="800000"/>
            <a:headEnd/>
            <a:tailEnd/>
          </a:ln>
        </p:spPr>
        <p:txBody>
          <a:bodyPr anchor="ctr">
            <a:normAutofit/>
          </a:bodyPr>
          <a:lstStyle/>
          <a:p>
            <a:pPr>
              <a:defRPr/>
            </a:pPr>
            <a:r>
              <a:rPr lang="en-US" sz="4000" u="sng" dirty="0" smtClean="0">
                <a:solidFill>
                  <a:srgbClr val="0066CC"/>
                </a:solidFill>
              </a:rPr>
              <a:t>Roadway Departure Corridors Initiative</a:t>
            </a:r>
            <a:endParaRPr lang="en-US" sz="4000" u="sng" dirty="0">
              <a:solidFill>
                <a:srgbClr val="0066CC"/>
              </a:solidFill>
            </a:endParaRPr>
          </a:p>
        </p:txBody>
      </p:sp>
      <p:sp>
        <p:nvSpPr>
          <p:cNvPr id="3" name="Content Placeholder 2"/>
          <p:cNvSpPr>
            <a:spLocks noGrp="1"/>
          </p:cNvSpPr>
          <p:nvPr>
            <p:ph sz="quarter" idx="1"/>
          </p:nvPr>
        </p:nvSpPr>
        <p:spPr>
          <a:xfrm>
            <a:off x="381000" y="1447800"/>
            <a:ext cx="8610600" cy="4038600"/>
          </a:xfrm>
        </p:spPr>
        <p:txBody>
          <a:bodyPr>
            <a:normAutofit lnSpcReduction="10000"/>
          </a:bodyPr>
          <a:lstStyle/>
          <a:p>
            <a:pPr>
              <a:spcBef>
                <a:spcPts val="600"/>
              </a:spcBef>
              <a:spcAft>
                <a:spcPts val="600"/>
              </a:spcAft>
            </a:pPr>
            <a:r>
              <a:rPr lang="en-US" sz="3000" dirty="0" smtClean="0">
                <a:solidFill>
                  <a:srgbClr val="0066CC"/>
                </a:solidFill>
              </a:rPr>
              <a:t>Target rural, two lane, high speed (50 MPH and greater) facilities</a:t>
            </a:r>
          </a:p>
          <a:p>
            <a:pPr>
              <a:spcBef>
                <a:spcPts val="600"/>
              </a:spcBef>
              <a:spcAft>
                <a:spcPts val="600"/>
              </a:spcAft>
            </a:pPr>
            <a:r>
              <a:rPr lang="en-US" sz="3000" dirty="0" smtClean="0">
                <a:solidFill>
                  <a:srgbClr val="0066CC"/>
                </a:solidFill>
              </a:rPr>
              <a:t>Corridors typically range between 4-10 miles</a:t>
            </a:r>
          </a:p>
          <a:p>
            <a:pPr>
              <a:spcBef>
                <a:spcPts val="600"/>
              </a:spcBef>
              <a:spcAft>
                <a:spcPts val="600"/>
              </a:spcAft>
            </a:pPr>
            <a:r>
              <a:rPr lang="en-US" sz="3000" dirty="0" smtClean="0">
                <a:solidFill>
                  <a:srgbClr val="0066CC"/>
                </a:solidFill>
              </a:rPr>
              <a:t>1 project per District per year</a:t>
            </a:r>
          </a:p>
          <a:p>
            <a:pPr>
              <a:spcBef>
                <a:spcPts val="600"/>
              </a:spcBef>
            </a:pPr>
            <a:r>
              <a:rPr lang="en-US" sz="3000" dirty="0" smtClean="0">
                <a:solidFill>
                  <a:srgbClr val="0066CC"/>
                </a:solidFill>
              </a:rPr>
              <a:t>Funding Guidelines per Project:</a:t>
            </a:r>
          </a:p>
          <a:p>
            <a:pPr lvl="1">
              <a:spcBef>
                <a:spcPts val="300"/>
              </a:spcBef>
            </a:pPr>
            <a:r>
              <a:rPr lang="en-US" sz="2600" dirty="0" smtClean="0">
                <a:solidFill>
                  <a:srgbClr val="0066CC"/>
                </a:solidFill>
              </a:rPr>
              <a:t>Approx. $250,000 for Design</a:t>
            </a:r>
          </a:p>
          <a:p>
            <a:pPr lvl="1">
              <a:spcBef>
                <a:spcPts val="300"/>
              </a:spcBef>
            </a:pPr>
            <a:r>
              <a:rPr lang="en-US" sz="2600" dirty="0" smtClean="0">
                <a:solidFill>
                  <a:srgbClr val="0066CC"/>
                </a:solidFill>
              </a:rPr>
              <a:t>$1 Million - $1.5 Million for Construction</a:t>
            </a:r>
          </a:p>
          <a:p>
            <a:pPr lvl="1">
              <a:spcBef>
                <a:spcPts val="300"/>
              </a:spcBef>
            </a:pPr>
            <a:r>
              <a:rPr lang="en-US" sz="2600" dirty="0" smtClean="0">
                <a:solidFill>
                  <a:srgbClr val="0066CC"/>
                </a:solidFill>
              </a:rPr>
              <a:t>Construction costs are typically $200,000 per mile or less</a:t>
            </a:r>
          </a:p>
        </p:txBody>
      </p:sp>
      <p:pic>
        <p:nvPicPr>
          <p:cNvPr id="4" name="Picture 3" descr="strip2.png"/>
          <p:cNvPicPr>
            <a:picLocks noChangeAspect="1"/>
          </p:cNvPicPr>
          <p:nvPr/>
        </p:nvPicPr>
        <p:blipFill>
          <a:blip r:embed="rId3"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pic>
        <p:nvPicPr>
          <p:cNvPr id="5" name="Picture 4" descr="Cones.png"/>
          <p:cNvPicPr>
            <a:picLocks noChangeAspect="1"/>
          </p:cNvPicPr>
          <p:nvPr/>
        </p:nvPicPr>
        <p:blipFill>
          <a:blip r:embed="rId4" cstate="print"/>
          <a:stretch>
            <a:fillRect/>
          </a:stretch>
        </p:blipFill>
        <p:spPr>
          <a:xfrm>
            <a:off x="1981200" y="5943600"/>
            <a:ext cx="760516" cy="745983"/>
          </a:xfrm>
          <a:prstGeom prst="rect">
            <a:avLst/>
          </a:prstGeom>
        </p:spPr>
      </p:pic>
      <p:pic>
        <p:nvPicPr>
          <p:cNvPr id="6" name="Picture 5" descr="scale.png"/>
          <p:cNvPicPr>
            <a:picLocks noChangeAspect="1"/>
          </p:cNvPicPr>
          <p:nvPr/>
        </p:nvPicPr>
        <p:blipFill>
          <a:blip r:embed="rId5" cstate="print"/>
          <a:stretch>
            <a:fillRect/>
          </a:stretch>
        </p:blipFill>
        <p:spPr>
          <a:xfrm>
            <a:off x="3048000" y="5760864"/>
            <a:ext cx="3726397" cy="917134"/>
          </a:xfrm>
          <a:prstGeom prst="rect">
            <a:avLst/>
          </a:prstGeom>
        </p:spPr>
      </p:pic>
      <p:pic>
        <p:nvPicPr>
          <p:cNvPr id="7" name="Picture 6" descr="logo.png"/>
          <p:cNvPicPr>
            <a:picLocks noChangeAspect="1"/>
          </p:cNvPicPr>
          <p:nvPr/>
        </p:nvPicPr>
        <p:blipFill>
          <a:blip r:embed="rId6" cstate="print"/>
          <a:stretch>
            <a:fillRect/>
          </a:stretch>
        </p:blipFill>
        <p:spPr>
          <a:xfrm>
            <a:off x="8001000" y="6019800"/>
            <a:ext cx="785936" cy="514431"/>
          </a:xfrm>
          <a:prstGeom prst="rect">
            <a:avLst/>
          </a:prstGeom>
        </p:spPr>
      </p:pic>
      <p:pic>
        <p:nvPicPr>
          <p:cNvPr id="8" name="Picture 7" descr="Barrel.png"/>
          <p:cNvPicPr>
            <a:picLocks noChangeAspect="1"/>
          </p:cNvPicPr>
          <p:nvPr/>
        </p:nvPicPr>
        <p:blipFill>
          <a:blip r:embed="rId7" cstate="print"/>
          <a:stretch>
            <a:fillRect/>
          </a:stretch>
        </p:blipFill>
        <p:spPr>
          <a:xfrm>
            <a:off x="7085759" y="5638800"/>
            <a:ext cx="610441" cy="1084585"/>
          </a:xfrm>
          <a:prstGeom prst="rect">
            <a:avLst/>
          </a:prstGeom>
        </p:spPr>
      </p:pic>
      <p:pic>
        <p:nvPicPr>
          <p:cNvPr id="9" name="Picture 8" descr="ky logo.png"/>
          <p:cNvPicPr>
            <a:picLocks noChangeAspect="1"/>
          </p:cNvPicPr>
          <p:nvPr/>
        </p:nvPicPr>
        <p:blipFill>
          <a:blip r:embed="rId8" cstate="print"/>
          <a:stretch>
            <a:fillRect/>
          </a:stretch>
        </p:blipFill>
        <p:spPr>
          <a:xfrm>
            <a:off x="686363" y="5867402"/>
            <a:ext cx="761437" cy="771644"/>
          </a:xfrm>
          <a:prstGeom prst="rect">
            <a:avLst/>
          </a:prstGeom>
        </p:spPr>
      </p:pic>
      <p:sp>
        <p:nvSpPr>
          <p:cNvPr id="10" name="Rectangle 9"/>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anchor="ctr">
            <a:normAutofit/>
          </a:bodyPr>
          <a:lstStyle/>
          <a:p>
            <a:pPr>
              <a:defRPr/>
            </a:pPr>
            <a:r>
              <a:rPr lang="en-US" sz="4000" u="sng" dirty="0" smtClean="0">
                <a:solidFill>
                  <a:srgbClr val="0066CC"/>
                </a:solidFill>
              </a:rPr>
              <a:t>Project Selection</a:t>
            </a:r>
            <a:endParaRPr lang="en-US" sz="4000" u="sng" dirty="0">
              <a:solidFill>
                <a:srgbClr val="0066CC"/>
              </a:solidFill>
            </a:endParaRPr>
          </a:p>
        </p:txBody>
      </p:sp>
      <p:sp>
        <p:nvSpPr>
          <p:cNvPr id="7" name="Content Placeholder 6"/>
          <p:cNvSpPr>
            <a:spLocks noGrp="1"/>
          </p:cNvSpPr>
          <p:nvPr>
            <p:ph sz="quarter" idx="1"/>
          </p:nvPr>
        </p:nvSpPr>
        <p:spPr>
          <a:xfrm>
            <a:off x="612648" y="1447800"/>
            <a:ext cx="8153400" cy="1066800"/>
          </a:xfrm>
        </p:spPr>
        <p:txBody>
          <a:bodyPr>
            <a:normAutofit/>
          </a:bodyPr>
          <a:lstStyle/>
          <a:p>
            <a:pPr>
              <a:spcBef>
                <a:spcPts val="300"/>
              </a:spcBef>
            </a:pPr>
            <a:r>
              <a:rPr lang="en-US" sz="2400" dirty="0" smtClean="0">
                <a:solidFill>
                  <a:srgbClr val="0066CC"/>
                </a:solidFill>
              </a:rPr>
              <a:t>Use SPF (Safety Performance Function) and EB (Empirical Bayes) Analysis to identify and prioritize potential projects</a:t>
            </a:r>
          </a:p>
        </p:txBody>
      </p:sp>
      <p:grpSp>
        <p:nvGrpSpPr>
          <p:cNvPr id="3" name="Group 13"/>
          <p:cNvGrpSpPr>
            <a:grpSpLocks noChangeAspect="1"/>
          </p:cNvGrpSpPr>
          <p:nvPr/>
        </p:nvGrpSpPr>
        <p:grpSpPr>
          <a:xfrm>
            <a:off x="592560" y="2362200"/>
            <a:ext cx="8246640" cy="4465320"/>
            <a:chOff x="861939" y="2743200"/>
            <a:chExt cx="8009326" cy="4114800"/>
          </a:xfrm>
        </p:grpSpPr>
        <p:pic>
          <p:nvPicPr>
            <p:cNvPr id="8" name="Picture 2"/>
            <p:cNvPicPr>
              <a:picLocks noChangeAspect="1" noChangeArrowheads="1"/>
            </p:cNvPicPr>
            <p:nvPr/>
          </p:nvPicPr>
          <p:blipFill>
            <a:blip r:embed="rId3" cstate="print"/>
            <a:srcRect/>
            <a:stretch>
              <a:fillRect/>
            </a:stretch>
          </p:blipFill>
          <p:spPr bwMode="auto">
            <a:xfrm>
              <a:off x="861939" y="2743200"/>
              <a:ext cx="5996061" cy="4114800"/>
            </a:xfrm>
            <a:prstGeom prst="rect">
              <a:avLst/>
            </a:prstGeom>
            <a:noFill/>
            <a:ln w="9525">
              <a:noFill/>
              <a:miter lim="800000"/>
              <a:headEnd/>
              <a:tailEnd/>
            </a:ln>
          </p:spPr>
        </p:pic>
        <p:sp>
          <p:nvSpPr>
            <p:cNvPr id="10" name="Rectangle 9"/>
            <p:cNvSpPr/>
            <p:nvPr/>
          </p:nvSpPr>
          <p:spPr>
            <a:xfrm>
              <a:off x="1676400" y="5143500"/>
              <a:ext cx="304800" cy="156078"/>
            </a:xfrm>
            <a:prstGeom prst="rect">
              <a:avLst/>
            </a:prstGeom>
            <a:solidFill>
              <a:srgbClr val="4C7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6930529" y="5715000"/>
              <a:ext cx="1940736" cy="567947"/>
            </a:xfrm>
            <a:prstGeom prst="rect">
              <a:avLst/>
            </a:prstGeom>
            <a:noFill/>
          </p:spPr>
          <p:txBody>
            <a:bodyPr wrap="none" rtlCol="0">
              <a:spAutoFit/>
            </a:bodyPr>
            <a:lstStyle/>
            <a:p>
              <a:r>
                <a:rPr lang="en-US" sz="1600" b="1" dirty="0" smtClean="0"/>
                <a:t>PCR = Potential Crash</a:t>
              </a:r>
            </a:p>
            <a:p>
              <a:r>
                <a:rPr lang="en-US" sz="1600" b="1" dirty="0" smtClean="0"/>
                <a:t>Reduction</a:t>
              </a:r>
              <a:endParaRPr lang="en-US" sz="1600" b="1" dirty="0"/>
            </a:p>
          </p:txBody>
        </p:sp>
        <p:sp>
          <p:nvSpPr>
            <p:cNvPr id="11" name="TextBox 10"/>
            <p:cNvSpPr txBox="1"/>
            <p:nvPr/>
          </p:nvSpPr>
          <p:spPr>
            <a:xfrm>
              <a:off x="1554793" y="5074632"/>
              <a:ext cx="462702" cy="298920"/>
            </a:xfrm>
            <a:prstGeom prst="rect">
              <a:avLst/>
            </a:prstGeom>
            <a:noFill/>
          </p:spPr>
          <p:txBody>
            <a:bodyPr wrap="none" rtlCol="0" anchor="b" anchorCtr="0">
              <a:spAutoFit/>
            </a:bodyPr>
            <a:lstStyle/>
            <a:p>
              <a:r>
                <a:rPr lang="en-US" sz="1400" b="1" dirty="0" smtClean="0">
                  <a:solidFill>
                    <a:schemeClr val="bg1"/>
                  </a:solidFill>
                </a:rPr>
                <a:t>PCR</a:t>
              </a:r>
              <a:endParaRPr lang="en-US" sz="1400" b="1" dirty="0">
                <a:solidFill>
                  <a:schemeClr val="bg1"/>
                </a:solidFill>
              </a:endParaRPr>
            </a:p>
          </p:txBody>
        </p:sp>
      </p:grpSp>
      <p:sp>
        <p:nvSpPr>
          <p:cNvPr id="16" name="TextBox 15"/>
          <p:cNvSpPr txBox="1"/>
          <p:nvPr/>
        </p:nvSpPr>
        <p:spPr>
          <a:xfrm>
            <a:off x="5541169" y="4724400"/>
            <a:ext cx="631031" cy="323165"/>
          </a:xfrm>
          <a:prstGeom prst="rect">
            <a:avLst/>
          </a:prstGeom>
          <a:noFill/>
        </p:spPr>
        <p:txBody>
          <a:bodyPr wrap="square" rtlCol="0">
            <a:spAutoFit/>
          </a:bodyPr>
          <a:lstStyle/>
          <a:p>
            <a:r>
              <a:rPr lang="en-US" sz="1500" b="1" dirty="0" smtClean="0"/>
              <a:t>SPF</a:t>
            </a:r>
            <a:endParaRPr lang="en-US" sz="1500" b="1" dirty="0"/>
          </a:p>
        </p:txBody>
      </p:sp>
      <p:pic>
        <p:nvPicPr>
          <p:cNvPr id="12" name="Picture 11"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4" name="Rectangle 13"/>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anchor="ctr">
            <a:normAutofit/>
          </a:bodyPr>
          <a:lstStyle/>
          <a:p>
            <a:pPr>
              <a:defRPr/>
            </a:pPr>
            <a:r>
              <a:rPr lang="en-US" sz="4000" u="sng" dirty="0" smtClean="0">
                <a:solidFill>
                  <a:srgbClr val="0066CC"/>
                </a:solidFill>
              </a:rPr>
              <a:t>Network Regression to the Mean</a:t>
            </a:r>
            <a:endParaRPr lang="en-US" sz="4000" u="sng" dirty="0">
              <a:solidFill>
                <a:srgbClr val="0066CC"/>
              </a:solidFill>
            </a:endParaRPr>
          </a:p>
        </p:txBody>
      </p:sp>
      <p:pic>
        <p:nvPicPr>
          <p:cNvPr id="430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1" y="1447800"/>
            <a:ext cx="848853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5" name="Rectangle 4"/>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19444716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anchor="ctr">
            <a:normAutofit/>
          </a:bodyPr>
          <a:lstStyle/>
          <a:p>
            <a:pPr>
              <a:defRPr/>
            </a:pPr>
            <a:r>
              <a:rPr lang="en-US" sz="4000" u="sng" dirty="0" smtClean="0">
                <a:solidFill>
                  <a:srgbClr val="0066CC"/>
                </a:solidFill>
              </a:rPr>
              <a:t>Example Analysis</a:t>
            </a:r>
            <a:endParaRPr lang="en-US" sz="4000" u="sng" dirty="0">
              <a:solidFill>
                <a:srgbClr val="0066CC"/>
              </a:solidFill>
            </a:endParaRPr>
          </a:p>
        </p:txBody>
      </p:sp>
      <p:pic>
        <p:nvPicPr>
          <p:cNvPr id="6" name="Content Placeholder 5" descr="Snap1.png"/>
          <p:cNvPicPr>
            <a:picLocks noGrp="1" noChangeAspect="1"/>
          </p:cNvPicPr>
          <p:nvPr>
            <p:ph sz="quarter" idx="1"/>
          </p:nvPr>
        </p:nvPicPr>
        <p:blipFill>
          <a:blip r:embed="rId3" cstate="print"/>
          <a:stretch>
            <a:fillRect/>
          </a:stretch>
        </p:blipFill>
        <p:spPr>
          <a:xfrm>
            <a:off x="0" y="1752600"/>
            <a:ext cx="9136129" cy="5029200"/>
          </a:xfrm>
        </p:spPr>
      </p:pic>
      <p:sp>
        <p:nvSpPr>
          <p:cNvPr id="7" name="TextBox 6"/>
          <p:cNvSpPr txBox="1"/>
          <p:nvPr/>
        </p:nvSpPr>
        <p:spPr>
          <a:xfrm>
            <a:off x="152400" y="1371600"/>
            <a:ext cx="8991600" cy="400110"/>
          </a:xfrm>
          <a:prstGeom prst="rect">
            <a:avLst/>
          </a:prstGeom>
          <a:noFill/>
        </p:spPr>
        <p:txBody>
          <a:bodyPr wrap="square" rtlCol="0">
            <a:spAutoFit/>
          </a:bodyPr>
          <a:lstStyle/>
          <a:p>
            <a:r>
              <a:rPr lang="en-US" sz="2000" dirty="0" smtClean="0">
                <a:solidFill>
                  <a:srgbClr val="0066CC"/>
                </a:solidFill>
              </a:rPr>
              <a:t>Example Statewide Spreadsheet:</a:t>
            </a:r>
            <a:r>
              <a:rPr lang="en-US" dirty="0" smtClean="0">
                <a:solidFill>
                  <a:srgbClr val="0066CC"/>
                </a:solidFill>
              </a:rPr>
              <a:t>		          </a:t>
            </a:r>
            <a:r>
              <a:rPr lang="en-US" sz="1700" dirty="0" smtClean="0">
                <a:solidFill>
                  <a:srgbClr val="0066CC"/>
                </a:solidFill>
              </a:rPr>
              <a:t>(Full Spreadsheet has nearly 4,000 rows)</a:t>
            </a:r>
            <a:endParaRPr lang="en-US" sz="1700" dirty="0">
              <a:solidFill>
                <a:srgbClr val="0066CC"/>
              </a:solidFill>
            </a:endParaRPr>
          </a:p>
        </p:txBody>
      </p:sp>
      <p:pic>
        <p:nvPicPr>
          <p:cNvPr id="5" name="Picture 4"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8" name="Rectangle 7"/>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19444716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nes.png"/>
          <p:cNvPicPr>
            <a:picLocks noChangeAspect="1"/>
          </p:cNvPicPr>
          <p:nvPr/>
        </p:nvPicPr>
        <p:blipFill>
          <a:blip r:embed="rId3" cstate="print"/>
          <a:stretch>
            <a:fillRect/>
          </a:stretch>
        </p:blipFill>
        <p:spPr>
          <a:xfrm>
            <a:off x="1981200" y="5943600"/>
            <a:ext cx="760516" cy="745983"/>
          </a:xfrm>
          <a:prstGeom prst="rect">
            <a:avLst/>
          </a:prstGeom>
        </p:spPr>
      </p:pic>
      <p:pic>
        <p:nvPicPr>
          <p:cNvPr id="8" name="Picture 7" descr="scale.png"/>
          <p:cNvPicPr>
            <a:picLocks noChangeAspect="1"/>
          </p:cNvPicPr>
          <p:nvPr/>
        </p:nvPicPr>
        <p:blipFill>
          <a:blip r:embed="rId4" cstate="print"/>
          <a:stretch>
            <a:fillRect/>
          </a:stretch>
        </p:blipFill>
        <p:spPr>
          <a:xfrm>
            <a:off x="3048000" y="5760864"/>
            <a:ext cx="3726397" cy="917134"/>
          </a:xfrm>
          <a:prstGeom prst="rect">
            <a:avLst/>
          </a:prstGeom>
        </p:spPr>
      </p:pic>
      <p:pic>
        <p:nvPicPr>
          <p:cNvPr id="9" name="Picture 8" descr="logo.png"/>
          <p:cNvPicPr>
            <a:picLocks noChangeAspect="1"/>
          </p:cNvPicPr>
          <p:nvPr/>
        </p:nvPicPr>
        <p:blipFill>
          <a:blip r:embed="rId5" cstate="print"/>
          <a:stretch>
            <a:fillRect/>
          </a:stretch>
        </p:blipFill>
        <p:spPr>
          <a:xfrm>
            <a:off x="8001000" y="6019800"/>
            <a:ext cx="785936" cy="514431"/>
          </a:xfrm>
          <a:prstGeom prst="rect">
            <a:avLst/>
          </a:prstGeom>
        </p:spPr>
      </p:pic>
      <p:pic>
        <p:nvPicPr>
          <p:cNvPr id="13" name="Picture 12" descr="strip2.png"/>
          <p:cNvPicPr>
            <a:picLocks noChangeAspect="1"/>
          </p:cNvPicPr>
          <p:nvPr/>
        </p:nvPicPr>
        <p:blipFill>
          <a:blip r:embed="rId6"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pic>
        <p:nvPicPr>
          <p:cNvPr id="6" name="Picture 5" descr="Barrel.png"/>
          <p:cNvPicPr>
            <a:picLocks noChangeAspect="1"/>
          </p:cNvPicPr>
          <p:nvPr/>
        </p:nvPicPr>
        <p:blipFill>
          <a:blip r:embed="rId7" cstate="print"/>
          <a:stretch>
            <a:fillRect/>
          </a:stretch>
        </p:blipFill>
        <p:spPr>
          <a:xfrm>
            <a:off x="7085759" y="5638800"/>
            <a:ext cx="610441" cy="1084585"/>
          </a:xfrm>
          <a:prstGeom prst="rect">
            <a:avLst/>
          </a:prstGeom>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8" cstate="print"/>
          <a:stretch>
            <a:fillRect/>
          </a:stretch>
        </p:blipFill>
        <p:spPr>
          <a:xfrm>
            <a:off x="686363" y="5867402"/>
            <a:ext cx="761437" cy="771644"/>
          </a:xfrm>
          <a:prstGeom prst="rect">
            <a:avLst/>
          </a:prstGeom>
        </p:spPr>
      </p:pic>
      <p:sp>
        <p:nvSpPr>
          <p:cNvPr id="12" name="Title 1"/>
          <p:cNvSpPr txBox="1">
            <a:spLocks/>
          </p:cNvSpPr>
          <p:nvPr/>
        </p:nvSpPr>
        <p:spPr>
          <a:xfrm>
            <a:off x="457200" y="3048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rgbClr val="0066CC"/>
                </a:solidFill>
                <a:effectLst/>
                <a:uLnTx/>
                <a:uFillTx/>
                <a:latin typeface="+mj-lt"/>
                <a:ea typeface="+mj-ea"/>
                <a:cs typeface="+mj-cs"/>
              </a:rPr>
              <a:t>Agenda</a:t>
            </a:r>
            <a:endParaRPr kumimoji="0" lang="en-US" sz="4000" b="0" i="0" u="sng" strike="noStrike" kern="1200" cap="none" spc="0" normalizeH="0" baseline="0" noProof="0" dirty="0">
              <a:ln>
                <a:noFill/>
              </a:ln>
              <a:solidFill>
                <a:srgbClr val="0066CC"/>
              </a:solidFill>
              <a:effectLst/>
              <a:uLnTx/>
              <a:uFillTx/>
              <a:latin typeface="+mj-lt"/>
              <a:ea typeface="+mj-ea"/>
              <a:cs typeface="+mj-cs"/>
            </a:endParaRPr>
          </a:p>
        </p:txBody>
      </p:sp>
      <p:sp>
        <p:nvSpPr>
          <p:cNvPr id="14" name="Content Placeholder 2"/>
          <p:cNvSpPr txBox="1">
            <a:spLocks/>
          </p:cNvSpPr>
          <p:nvPr/>
        </p:nvSpPr>
        <p:spPr>
          <a:xfrm>
            <a:off x="612648" y="1524000"/>
            <a:ext cx="8153400" cy="4114800"/>
          </a:xfrm>
          <a:prstGeom prst="rect">
            <a:avLst/>
          </a:prstGeom>
        </p:spPr>
        <p:txBody>
          <a:bodyPr vert="horz" lIns="91440" tIns="45720" rIns="91440" bIns="45720" rtlCol="0">
            <a:normAutofit fontScale="92500" lnSpcReduction="10000"/>
          </a:bodyPr>
          <a:lstStyle/>
          <a:p>
            <a:pPr marL="225425" marR="0" lvl="0" indent="-225425" defTabSz="914400" rtl="0" eaLnBrk="1" fontAlgn="auto" latinLnBrk="0" hangingPunct="1">
              <a:lnSpc>
                <a:spcPct val="100000"/>
              </a:lnSpc>
              <a:spcAft>
                <a:spcPts val="600"/>
              </a:spcAft>
              <a:buClrTx/>
              <a:buSzTx/>
              <a:buFont typeface="Arial" pitchFamily="34" charset="0"/>
              <a:buChar char="•"/>
              <a:tabLst/>
              <a:defRPr/>
            </a:pPr>
            <a:r>
              <a:rPr lang="en-US" sz="2800" dirty="0" smtClean="0">
                <a:solidFill>
                  <a:srgbClr val="0066CC"/>
                </a:solidFill>
              </a:rPr>
              <a:t>THE PROGRAM (by Mike Vaughn)</a:t>
            </a:r>
          </a:p>
          <a:p>
            <a:pPr marL="682625" lvl="1" indent="-225425">
              <a:spcAft>
                <a:spcPts val="600"/>
              </a:spcAft>
              <a:buFont typeface="Arial" pitchFamily="34" charset="0"/>
              <a:buChar char="•"/>
            </a:pPr>
            <a:r>
              <a:rPr kumimoji="0" lang="en-US" sz="2400" i="0" u="none" strike="noStrike" kern="1200" cap="none" spc="0" normalizeH="0" baseline="0" noProof="0" dirty="0" smtClean="0">
                <a:ln>
                  <a:noFill/>
                </a:ln>
                <a:solidFill>
                  <a:srgbClr val="0066CC"/>
                </a:solidFill>
                <a:uLnTx/>
                <a:uFillTx/>
                <a:latin typeface="+mn-lt"/>
                <a:ea typeface="+mn-ea"/>
                <a:cs typeface="+mn-cs"/>
              </a:rPr>
              <a:t>History of KYTC’s Highway Safety Efforts</a:t>
            </a:r>
          </a:p>
          <a:p>
            <a:pPr marL="682625" lvl="1" indent="-225425">
              <a:spcAft>
                <a:spcPts val="600"/>
              </a:spcAft>
              <a:buFont typeface="Arial" pitchFamily="34" charset="0"/>
              <a:buChar char="•"/>
            </a:pPr>
            <a:r>
              <a:rPr kumimoji="0" lang="en-US" sz="2400" i="0" u="none" strike="noStrike" kern="1200" cap="none" spc="0" normalizeH="0" baseline="0" noProof="0" dirty="0" smtClean="0">
                <a:ln>
                  <a:noFill/>
                </a:ln>
                <a:solidFill>
                  <a:srgbClr val="0066CC"/>
                </a:solidFill>
                <a:uLnTx/>
                <a:uFillTx/>
                <a:latin typeface="+mn-lt"/>
                <a:ea typeface="+mn-ea"/>
                <a:cs typeface="+mn-cs"/>
              </a:rPr>
              <a:t>Discuss HSIP’s Roadway Departure (RD) Corridors Initiative</a:t>
            </a:r>
          </a:p>
          <a:p>
            <a:pPr marL="225425" marR="0" lvl="0" indent="-225425" defTabSz="914400" rtl="0" eaLnBrk="1" fontAlgn="auto" latinLnBrk="0" hangingPunct="1">
              <a:lnSpc>
                <a:spcPct val="100000"/>
              </a:lnSpc>
              <a:spcBef>
                <a:spcPts val="900"/>
              </a:spcBef>
              <a:spcAft>
                <a:spcPts val="600"/>
              </a:spcAft>
              <a:buClrTx/>
              <a:buSzTx/>
              <a:buFont typeface="Arial" pitchFamily="34" charset="0"/>
              <a:buChar char="•"/>
              <a:tabLst/>
              <a:defRPr/>
            </a:pPr>
            <a:r>
              <a:rPr kumimoji="0" lang="en-US" sz="2800" i="0" u="none" strike="noStrike" kern="1200" cap="none" spc="0" normalizeH="0" baseline="0" noProof="0" dirty="0" smtClean="0">
                <a:ln>
                  <a:noFill/>
                </a:ln>
                <a:solidFill>
                  <a:srgbClr val="0066CC"/>
                </a:solidFill>
                <a:uLnTx/>
                <a:uFillTx/>
                <a:latin typeface="+mn-lt"/>
                <a:ea typeface="+mn-ea"/>
                <a:cs typeface="+mn-cs"/>
              </a:rPr>
              <a:t>WHAT IS DIFFERENT (by Peter Overmohle)</a:t>
            </a:r>
          </a:p>
          <a:p>
            <a:pPr marL="682625" lvl="1" indent="-225425">
              <a:spcAft>
                <a:spcPts val="600"/>
              </a:spcAft>
              <a:buFont typeface="Arial" pitchFamily="34" charset="0"/>
              <a:buChar char="•"/>
            </a:pPr>
            <a:r>
              <a:rPr kumimoji="0" lang="en-US" sz="2400" i="0" u="none" strike="noStrike" kern="1200" cap="none" spc="0" normalizeH="0" baseline="0" noProof="0" dirty="0" smtClean="0">
                <a:ln>
                  <a:noFill/>
                </a:ln>
                <a:solidFill>
                  <a:srgbClr val="0066CC"/>
                </a:solidFill>
                <a:uLnTx/>
                <a:uFillTx/>
                <a:latin typeface="+mn-lt"/>
                <a:ea typeface="+mn-ea"/>
                <a:cs typeface="+mn-cs"/>
              </a:rPr>
              <a:t>Overview of HSIP Design Process</a:t>
            </a:r>
          </a:p>
          <a:p>
            <a:pPr marL="225425" marR="0" lvl="0" indent="-225425" defTabSz="914400" rtl="0" eaLnBrk="1" fontAlgn="auto" latinLnBrk="0" hangingPunct="1">
              <a:lnSpc>
                <a:spcPct val="100000"/>
              </a:lnSpc>
              <a:spcBef>
                <a:spcPts val="900"/>
              </a:spcBef>
              <a:spcAft>
                <a:spcPts val="600"/>
              </a:spcAft>
              <a:buClrTx/>
              <a:buSzTx/>
              <a:buFont typeface="Arial" pitchFamily="34" charset="0"/>
              <a:buChar char="•"/>
              <a:tabLst/>
              <a:defRPr/>
            </a:pPr>
            <a:r>
              <a:rPr kumimoji="0" lang="en-US" sz="2800" i="0" u="none" strike="noStrike" kern="1200" cap="none" spc="0" normalizeH="0" baseline="0" noProof="0" dirty="0" smtClean="0">
                <a:ln>
                  <a:noFill/>
                </a:ln>
                <a:solidFill>
                  <a:srgbClr val="0066CC"/>
                </a:solidFill>
                <a:uLnTx/>
                <a:uFillTx/>
                <a:latin typeface="+mn-lt"/>
                <a:ea typeface="+mn-ea"/>
                <a:cs typeface="+mn-cs"/>
              </a:rPr>
              <a:t>THE PROJECT (by</a:t>
            </a:r>
            <a:r>
              <a:rPr kumimoji="0" lang="en-US" sz="2800" i="0" u="none" strike="noStrike" kern="1200" cap="none" spc="0" normalizeH="0" noProof="0" dirty="0" smtClean="0">
                <a:ln>
                  <a:noFill/>
                </a:ln>
                <a:solidFill>
                  <a:srgbClr val="0066CC"/>
                </a:solidFill>
                <a:uLnTx/>
                <a:uFillTx/>
                <a:latin typeface="+mn-lt"/>
                <a:ea typeface="+mn-ea"/>
                <a:cs typeface="+mn-cs"/>
              </a:rPr>
              <a:t> Keith Damron)</a:t>
            </a:r>
            <a:endParaRPr kumimoji="0" lang="en-US" sz="2800" i="0" u="none" strike="noStrike" kern="1200" cap="none" spc="0" normalizeH="0" baseline="0" noProof="0" dirty="0" smtClean="0">
              <a:ln>
                <a:noFill/>
              </a:ln>
              <a:solidFill>
                <a:srgbClr val="0066CC"/>
              </a:solidFill>
              <a:uLnTx/>
              <a:uFillTx/>
              <a:latin typeface="+mn-lt"/>
              <a:ea typeface="+mn-ea"/>
              <a:cs typeface="+mn-cs"/>
            </a:endParaRPr>
          </a:p>
          <a:p>
            <a:pPr marL="682625" lvl="1" indent="-225425">
              <a:spcAft>
                <a:spcPts val="600"/>
              </a:spcAft>
              <a:buFont typeface="Arial" pitchFamily="34" charset="0"/>
              <a:buChar char="•"/>
            </a:pPr>
            <a:r>
              <a:rPr kumimoji="0" lang="en-US" sz="2400" i="0" u="none" strike="noStrike" kern="1200" cap="none" spc="0" normalizeH="0" baseline="0" noProof="0" dirty="0" smtClean="0">
                <a:ln>
                  <a:noFill/>
                </a:ln>
                <a:solidFill>
                  <a:srgbClr val="0066CC"/>
                </a:solidFill>
                <a:uLnTx/>
                <a:uFillTx/>
                <a:latin typeface="+mn-lt"/>
                <a:ea typeface="+mn-ea"/>
                <a:cs typeface="+mn-cs"/>
              </a:rPr>
              <a:t>Project Scope, Project Goals, and Focus Items</a:t>
            </a:r>
          </a:p>
          <a:p>
            <a:pPr marL="225425" marR="0" lvl="0" indent="-225425" defTabSz="914400" rtl="0" eaLnBrk="1" fontAlgn="auto" latinLnBrk="0" hangingPunct="1">
              <a:lnSpc>
                <a:spcPct val="100000"/>
              </a:lnSpc>
              <a:spcBef>
                <a:spcPts val="900"/>
              </a:spcBef>
              <a:spcAft>
                <a:spcPts val="600"/>
              </a:spcAft>
              <a:buClrTx/>
              <a:buSzTx/>
              <a:buFont typeface="Arial" pitchFamily="34" charset="0"/>
              <a:buChar char="•"/>
              <a:tabLst/>
              <a:defRPr/>
            </a:pPr>
            <a:r>
              <a:rPr kumimoji="0" lang="en-US" sz="2800" i="0" u="none" strike="noStrike" kern="1200" cap="none" spc="0" normalizeH="0" baseline="0" noProof="0" dirty="0" smtClean="0">
                <a:ln>
                  <a:noFill/>
                </a:ln>
                <a:solidFill>
                  <a:srgbClr val="0066CC"/>
                </a:solidFill>
                <a:uLnTx/>
                <a:uFillTx/>
                <a:latin typeface="+mn-lt"/>
                <a:ea typeface="+mn-ea"/>
                <a:cs typeface="+mn-cs"/>
              </a:rPr>
              <a:t>THE CONSTRUCTION (by</a:t>
            </a:r>
            <a:r>
              <a:rPr kumimoji="0" lang="en-US" sz="2800" i="0" u="none" strike="noStrike" kern="1200" cap="none" spc="0" normalizeH="0" noProof="0" dirty="0" smtClean="0">
                <a:ln>
                  <a:noFill/>
                </a:ln>
                <a:solidFill>
                  <a:srgbClr val="0066CC"/>
                </a:solidFill>
                <a:uLnTx/>
                <a:uFillTx/>
                <a:latin typeface="+mn-lt"/>
                <a:ea typeface="+mn-ea"/>
                <a:cs typeface="+mn-cs"/>
              </a:rPr>
              <a:t> Matt Simpson)</a:t>
            </a:r>
            <a:endParaRPr kumimoji="0" lang="en-US" sz="2800" i="0" u="none" strike="noStrike" kern="1200" cap="none" spc="0" normalizeH="0" baseline="0" noProof="0" dirty="0" smtClean="0">
              <a:ln>
                <a:noFill/>
              </a:ln>
              <a:solidFill>
                <a:srgbClr val="0066CC"/>
              </a:solidFill>
              <a:uLnTx/>
              <a:uFillTx/>
              <a:latin typeface="+mn-lt"/>
              <a:ea typeface="+mn-ea"/>
              <a:cs typeface="+mn-cs"/>
            </a:endParaRPr>
          </a:p>
          <a:p>
            <a:pPr marL="682625" lvl="1" indent="-225425">
              <a:spcAft>
                <a:spcPts val="600"/>
              </a:spcAft>
              <a:buFont typeface="Arial" pitchFamily="34" charset="0"/>
              <a:buChar char="•"/>
            </a:pPr>
            <a:r>
              <a:rPr kumimoji="0" lang="en-US" sz="2200" i="0" u="none" strike="noStrike" kern="1200" cap="none" spc="0" normalizeH="0" baseline="0" noProof="0" dirty="0" smtClean="0">
                <a:ln>
                  <a:noFill/>
                </a:ln>
                <a:solidFill>
                  <a:srgbClr val="0066CC"/>
                </a:solidFill>
                <a:uLnTx/>
                <a:uFillTx/>
                <a:latin typeface="+mn-lt"/>
                <a:ea typeface="+mn-ea"/>
                <a:cs typeface="+mn-cs"/>
              </a:rPr>
              <a:t>Explore the Construction of this on-going project</a:t>
            </a:r>
            <a:endParaRPr kumimoji="0" lang="en-US" sz="2200" i="0" u="none" strike="noStrike" kern="1200" cap="none" spc="0" normalizeH="0" baseline="0" noProof="0" dirty="0">
              <a:ln>
                <a:noFill/>
              </a:ln>
              <a:solidFill>
                <a:srgbClr val="0066CC"/>
              </a:solidFill>
              <a:uLnTx/>
              <a:uFillTx/>
              <a:latin typeface="+mn-lt"/>
              <a:ea typeface="+mn-ea"/>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nvGraphicFramePr>
        <p:xfrm>
          <a:off x="76200" y="1676400"/>
          <a:ext cx="8991600" cy="3788889"/>
        </p:xfrm>
        <a:graphic>
          <a:graphicData uri="http://schemas.openxmlformats.org/drawingml/2006/table">
            <a:tbl>
              <a:tblPr/>
              <a:tblGrid>
                <a:gridCol w="829143"/>
                <a:gridCol w="829143"/>
                <a:gridCol w="1179225"/>
                <a:gridCol w="829143"/>
                <a:gridCol w="829143"/>
                <a:gridCol w="829143"/>
                <a:gridCol w="829143"/>
                <a:gridCol w="976548"/>
                <a:gridCol w="884421"/>
                <a:gridCol w="976548"/>
              </a:tblGrid>
              <a:tr h="609599">
                <a:tc>
                  <a:txBody>
                    <a:bodyPr/>
                    <a:lstStyle/>
                    <a:p>
                      <a:pPr algn="ctr" fontAlgn="ctr"/>
                      <a:r>
                        <a:rPr lang="en-US" sz="1600" b="1" i="0" u="none" strike="noStrike" dirty="0">
                          <a:solidFill>
                            <a:srgbClr val="000000"/>
                          </a:solidFill>
                          <a:latin typeface="Calibri"/>
                        </a:rPr>
                        <a:t>District</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1" i="0" u="none" strike="noStrike" dirty="0">
                          <a:solidFill>
                            <a:srgbClr val="000000"/>
                          </a:solidFill>
                          <a:latin typeface="Calibri"/>
                        </a:rPr>
                        <a:t>County</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600" b="1" i="0" u="none" strike="noStrike" dirty="0" smtClean="0">
                          <a:solidFill>
                            <a:srgbClr val="000000"/>
                          </a:solidFill>
                          <a:latin typeface="Calibri"/>
                        </a:rPr>
                        <a:t>  Route</a:t>
                      </a:r>
                      <a:endParaRPr lang="en-US" sz="1600" b="1" i="0" u="none" strike="noStrike" dirty="0">
                        <a:solidFill>
                          <a:srgbClr val="000000"/>
                        </a:solidFill>
                        <a:latin typeface="Calibri"/>
                      </a:endParaRPr>
                    </a:p>
                  </a:txBody>
                  <a:tcPr marL="84320"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1" i="0" u="none" strike="noStrike" dirty="0" smtClean="0">
                          <a:solidFill>
                            <a:srgbClr val="000000"/>
                          </a:solidFill>
                          <a:latin typeface="Calibri"/>
                        </a:rPr>
                        <a:t>BEGIN</a:t>
                      </a:r>
                    </a:p>
                    <a:p>
                      <a:pPr algn="ctr" fontAlgn="ctr"/>
                      <a:r>
                        <a:rPr lang="en-US" sz="1600" b="1" i="0" u="none" strike="noStrike" dirty="0" smtClean="0">
                          <a:solidFill>
                            <a:srgbClr val="000000"/>
                          </a:solidFill>
                          <a:latin typeface="Calibri"/>
                        </a:rPr>
                        <a:t>MP</a:t>
                      </a:r>
                      <a:endParaRPr lang="en-US" sz="1600" b="1" i="0" u="none" strike="noStrike" dirty="0">
                        <a:solidFill>
                          <a:srgbClr val="000000"/>
                        </a:solidFill>
                        <a:latin typeface="Calibri"/>
                      </a:endParaRP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1" i="0" u="none" strike="noStrike" dirty="0" smtClean="0">
                          <a:solidFill>
                            <a:srgbClr val="000000"/>
                          </a:solidFill>
                          <a:latin typeface="Calibri"/>
                        </a:rPr>
                        <a:t>END</a:t>
                      </a:r>
                    </a:p>
                    <a:p>
                      <a:pPr algn="ctr" fontAlgn="ctr"/>
                      <a:r>
                        <a:rPr lang="en-US" sz="1600" b="1" i="0" u="none" strike="noStrike" dirty="0" smtClean="0">
                          <a:solidFill>
                            <a:srgbClr val="000000"/>
                          </a:solidFill>
                          <a:latin typeface="Calibri"/>
                        </a:rPr>
                        <a:t>MP</a:t>
                      </a:r>
                      <a:endParaRPr lang="en-US" sz="1600" b="1" i="0" u="none" strike="noStrike" dirty="0">
                        <a:solidFill>
                          <a:srgbClr val="000000"/>
                        </a:solidFill>
                        <a:latin typeface="Calibri"/>
                      </a:endParaRP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1" i="0" u="none" strike="noStrike" dirty="0">
                          <a:solidFill>
                            <a:srgbClr val="000000"/>
                          </a:solidFill>
                          <a:latin typeface="Calibri"/>
                        </a:rPr>
                        <a:t>Length</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1" i="0" u="none" strike="noStrike" dirty="0">
                          <a:solidFill>
                            <a:srgbClr val="000000"/>
                          </a:solidFill>
                          <a:latin typeface="Calibri"/>
                        </a:rPr>
                        <a:t>AADT</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1" i="0" u="none" strike="noStrike" dirty="0">
                          <a:solidFill>
                            <a:srgbClr val="000000"/>
                          </a:solidFill>
                          <a:latin typeface="Calibri"/>
                        </a:rPr>
                        <a:t>Expected Crashes</a:t>
                      </a:r>
                      <a:br>
                        <a:rPr lang="en-US" sz="1600" b="1" i="0" u="none" strike="noStrike" dirty="0">
                          <a:solidFill>
                            <a:srgbClr val="000000"/>
                          </a:solidFill>
                          <a:latin typeface="Calibri"/>
                        </a:rPr>
                      </a:br>
                      <a:r>
                        <a:rPr lang="en-US" sz="1600" b="1" i="0" u="none" strike="noStrike" dirty="0">
                          <a:solidFill>
                            <a:srgbClr val="000000"/>
                          </a:solidFill>
                          <a:latin typeface="Calibri"/>
                        </a:rPr>
                        <a:t>Per Year</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1" i="0" u="none" strike="noStrike" dirty="0" smtClean="0">
                          <a:solidFill>
                            <a:srgbClr val="000000"/>
                          </a:solidFill>
                          <a:latin typeface="Calibri"/>
                        </a:rPr>
                        <a:t>EB</a:t>
                      </a:r>
                    </a:p>
                    <a:p>
                      <a:pPr algn="ctr" fontAlgn="ctr"/>
                      <a:r>
                        <a:rPr lang="en-US" sz="1600" b="1" i="0" u="none" strike="noStrike" dirty="0" smtClean="0">
                          <a:solidFill>
                            <a:srgbClr val="000000"/>
                          </a:solidFill>
                          <a:latin typeface="Calibri"/>
                        </a:rPr>
                        <a:t>Estimate</a:t>
                      </a:r>
                      <a:endParaRPr lang="en-US" sz="1600" b="1" i="0" u="none" strike="noStrike" dirty="0">
                        <a:solidFill>
                          <a:srgbClr val="000000"/>
                        </a:solidFill>
                        <a:latin typeface="Calibri"/>
                      </a:endParaRP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1" i="0" u="none" strike="noStrike" dirty="0" smtClean="0">
                          <a:solidFill>
                            <a:srgbClr val="000000"/>
                          </a:solidFill>
                          <a:latin typeface="Calibri"/>
                        </a:rPr>
                        <a:t>PCR</a:t>
                      </a:r>
                    </a:p>
                    <a:p>
                      <a:pPr algn="ctr" fontAlgn="ctr"/>
                      <a:r>
                        <a:rPr lang="en-US" sz="1600" b="1" i="0" u="none" strike="noStrike" dirty="0" smtClean="0">
                          <a:solidFill>
                            <a:srgbClr val="000000"/>
                          </a:solidFill>
                          <a:latin typeface="Calibri"/>
                        </a:rPr>
                        <a:t>All Crashes</a:t>
                      </a:r>
                      <a:endParaRPr lang="en-US" sz="1600" b="1" i="0" u="none" strike="noStrike" dirty="0">
                        <a:solidFill>
                          <a:srgbClr val="000000"/>
                        </a:solidFill>
                        <a:latin typeface="Calibri"/>
                      </a:endParaRP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304800">
                <a:tc>
                  <a:txBody>
                    <a:bodyPr/>
                    <a:lstStyle/>
                    <a:p>
                      <a:pPr algn="ctr" fontAlgn="ctr"/>
                      <a:r>
                        <a:rPr lang="en-US" sz="1600" b="0" i="0" u="none" strike="noStrike" dirty="0">
                          <a:solidFill>
                            <a:srgbClr val="000000"/>
                          </a:solidFill>
                          <a:latin typeface="Calibri"/>
                        </a:rPr>
                        <a:t>13</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I</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600" b="0" i="0" u="none" strike="noStrike" dirty="0" smtClean="0">
                          <a:solidFill>
                            <a:srgbClr val="000000"/>
                          </a:solidFill>
                          <a:latin typeface="Calibri"/>
                        </a:rPr>
                        <a:t>  Route </a:t>
                      </a:r>
                      <a:r>
                        <a:rPr lang="en-US" sz="1600" b="0" i="0" u="none" strike="noStrike" dirty="0">
                          <a:solidFill>
                            <a:srgbClr val="000000"/>
                          </a:solidFill>
                          <a:latin typeface="Calibri"/>
                        </a:rPr>
                        <a:t>1</a:t>
                      </a:r>
                    </a:p>
                  </a:txBody>
                  <a:tcPr marL="84320"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21</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27</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6</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smtClean="0">
                          <a:solidFill>
                            <a:srgbClr val="000000"/>
                          </a:solidFill>
                          <a:latin typeface="Calibri"/>
                        </a:rPr>
                        <a:t>6000</a:t>
                      </a:r>
                      <a:endParaRPr lang="en-US" sz="1600" b="0" i="0" u="none" strike="noStrike" dirty="0">
                        <a:solidFill>
                          <a:srgbClr val="000000"/>
                        </a:solidFill>
                        <a:latin typeface="Calibri"/>
                      </a:endParaRP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62.22</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117.27</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1" i="0" u="none" strike="noStrike" dirty="0">
                          <a:solidFill>
                            <a:srgbClr val="000000"/>
                          </a:solidFill>
                          <a:latin typeface="Calibri"/>
                        </a:rPr>
                        <a:t>55.06</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304800">
                <a:tc>
                  <a:txBody>
                    <a:bodyPr/>
                    <a:lstStyle/>
                    <a:p>
                      <a:pPr algn="ctr" fontAlgn="ctr"/>
                      <a:r>
                        <a:rPr lang="en-US" sz="1600" b="0" i="0" u="none" strike="noStrike" dirty="0">
                          <a:solidFill>
                            <a:srgbClr val="000000"/>
                          </a:solidFill>
                          <a:latin typeface="Calibri"/>
                        </a:rPr>
                        <a:t>13</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B</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600" b="0" i="0" u="none" strike="noStrike" dirty="0" smtClean="0">
                          <a:solidFill>
                            <a:srgbClr val="000000"/>
                          </a:solidFill>
                          <a:latin typeface="Calibri"/>
                        </a:rPr>
                        <a:t>  Route </a:t>
                      </a:r>
                      <a:r>
                        <a:rPr lang="en-US" sz="1600" b="0" i="0" u="none" strike="noStrike" dirty="0">
                          <a:solidFill>
                            <a:srgbClr val="000000"/>
                          </a:solidFill>
                          <a:latin typeface="Calibri"/>
                        </a:rPr>
                        <a:t>2</a:t>
                      </a:r>
                    </a:p>
                  </a:txBody>
                  <a:tcPr marL="84320"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6</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11</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5</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smtClean="0">
                          <a:solidFill>
                            <a:srgbClr val="000000"/>
                          </a:solidFill>
                          <a:latin typeface="Calibri"/>
                        </a:rPr>
                        <a:t>4900</a:t>
                      </a:r>
                      <a:endParaRPr lang="en-US" sz="1600" b="0" i="0" u="none" strike="noStrike" dirty="0">
                        <a:solidFill>
                          <a:srgbClr val="000000"/>
                        </a:solidFill>
                        <a:latin typeface="Calibri"/>
                      </a:endParaRP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42.24</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61.45</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1" i="0" u="none" strike="noStrike" dirty="0">
                          <a:solidFill>
                            <a:srgbClr val="000000"/>
                          </a:solidFill>
                          <a:latin typeface="Calibri"/>
                        </a:rPr>
                        <a:t>19.22</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304800">
                <a:tc>
                  <a:txBody>
                    <a:bodyPr/>
                    <a:lstStyle/>
                    <a:p>
                      <a:pPr algn="ctr" fontAlgn="ctr"/>
                      <a:r>
                        <a:rPr lang="en-US" sz="1600" b="0" i="0" u="none" strike="noStrike" dirty="0">
                          <a:solidFill>
                            <a:srgbClr val="000000"/>
                          </a:solidFill>
                          <a:latin typeface="Calibri"/>
                        </a:rPr>
                        <a:t>13</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D</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600" b="0" i="0" u="none" strike="noStrike" dirty="0" smtClean="0">
                          <a:solidFill>
                            <a:srgbClr val="000000"/>
                          </a:solidFill>
                          <a:latin typeface="Calibri"/>
                        </a:rPr>
                        <a:t>  Route </a:t>
                      </a:r>
                      <a:r>
                        <a:rPr lang="en-US" sz="1600" b="0" i="0" u="none" strike="noStrike" dirty="0">
                          <a:solidFill>
                            <a:srgbClr val="000000"/>
                          </a:solidFill>
                          <a:latin typeface="Calibri"/>
                        </a:rPr>
                        <a:t>3</a:t>
                      </a:r>
                    </a:p>
                  </a:txBody>
                  <a:tcPr marL="84320"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0</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3</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3</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smtClean="0">
                          <a:solidFill>
                            <a:srgbClr val="000000"/>
                          </a:solidFill>
                          <a:latin typeface="Calibri"/>
                        </a:rPr>
                        <a:t>5800</a:t>
                      </a:r>
                      <a:endParaRPr lang="en-US" sz="1600" b="0" i="0" u="none" strike="noStrike" dirty="0">
                        <a:solidFill>
                          <a:srgbClr val="000000"/>
                        </a:solidFill>
                        <a:latin typeface="Calibri"/>
                      </a:endParaRP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28.70</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43.25</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1" i="0" u="none" strike="noStrike" dirty="0">
                          <a:solidFill>
                            <a:srgbClr val="000000"/>
                          </a:solidFill>
                          <a:latin typeface="Calibri"/>
                        </a:rPr>
                        <a:t>14.55</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304800">
                <a:tc>
                  <a:txBody>
                    <a:bodyPr/>
                    <a:lstStyle/>
                    <a:p>
                      <a:pPr algn="ctr" fontAlgn="ctr"/>
                      <a:r>
                        <a:rPr lang="en-US" sz="1600" b="0" i="0" u="none" strike="noStrike" dirty="0">
                          <a:solidFill>
                            <a:srgbClr val="000000"/>
                          </a:solidFill>
                          <a:latin typeface="Calibri"/>
                        </a:rPr>
                        <a:t>13</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H</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600" b="0" i="0" u="none" strike="noStrike" dirty="0" smtClean="0">
                          <a:solidFill>
                            <a:srgbClr val="000000"/>
                          </a:solidFill>
                          <a:latin typeface="Calibri"/>
                        </a:rPr>
                        <a:t>  Route </a:t>
                      </a:r>
                      <a:r>
                        <a:rPr lang="en-US" sz="1600" b="0" i="0" u="none" strike="noStrike" dirty="0">
                          <a:solidFill>
                            <a:srgbClr val="000000"/>
                          </a:solidFill>
                          <a:latin typeface="Calibri"/>
                        </a:rPr>
                        <a:t>4</a:t>
                      </a:r>
                    </a:p>
                  </a:txBody>
                  <a:tcPr marL="84320"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0</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12</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12</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smtClean="0">
                          <a:solidFill>
                            <a:srgbClr val="000000"/>
                          </a:solidFill>
                          <a:latin typeface="Calibri"/>
                        </a:rPr>
                        <a:t>3000</a:t>
                      </a:r>
                      <a:endParaRPr lang="en-US" sz="1600" b="0" i="0" u="none" strike="noStrike" dirty="0">
                        <a:solidFill>
                          <a:srgbClr val="000000"/>
                        </a:solidFill>
                        <a:latin typeface="Calibri"/>
                      </a:endParaRP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65.88</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79.37</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1" i="0" u="none" strike="noStrike" dirty="0">
                          <a:solidFill>
                            <a:srgbClr val="000000"/>
                          </a:solidFill>
                          <a:latin typeface="Calibri"/>
                        </a:rPr>
                        <a:t>13.49</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304800">
                <a:tc>
                  <a:txBody>
                    <a:bodyPr/>
                    <a:lstStyle/>
                    <a:p>
                      <a:pPr algn="ctr" fontAlgn="ctr"/>
                      <a:r>
                        <a:rPr lang="en-US" sz="1600" b="0" i="0" u="none" strike="noStrike" dirty="0">
                          <a:solidFill>
                            <a:srgbClr val="000000"/>
                          </a:solidFill>
                          <a:latin typeface="Calibri"/>
                        </a:rPr>
                        <a:t>13</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H</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600" b="0" i="0" u="none" strike="noStrike" dirty="0" smtClean="0">
                          <a:solidFill>
                            <a:srgbClr val="000000"/>
                          </a:solidFill>
                          <a:latin typeface="Calibri"/>
                        </a:rPr>
                        <a:t>  Route </a:t>
                      </a:r>
                      <a:r>
                        <a:rPr lang="en-US" sz="1600" b="0" i="0" u="none" strike="noStrike" dirty="0">
                          <a:solidFill>
                            <a:srgbClr val="000000"/>
                          </a:solidFill>
                          <a:latin typeface="Calibri"/>
                        </a:rPr>
                        <a:t>5</a:t>
                      </a:r>
                    </a:p>
                  </a:txBody>
                  <a:tcPr marL="84320"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0</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7</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7</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smtClean="0">
                          <a:solidFill>
                            <a:srgbClr val="000000"/>
                          </a:solidFill>
                          <a:latin typeface="Calibri"/>
                        </a:rPr>
                        <a:t>900</a:t>
                      </a:r>
                      <a:endParaRPr lang="en-US" sz="1600" b="0" i="0" u="none" strike="noStrike" dirty="0">
                        <a:solidFill>
                          <a:srgbClr val="000000"/>
                        </a:solidFill>
                        <a:latin typeface="Calibri"/>
                      </a:endParaRP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15.90</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29.18</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1" i="0" u="none" strike="noStrike" dirty="0">
                          <a:solidFill>
                            <a:srgbClr val="000000"/>
                          </a:solidFill>
                          <a:latin typeface="Calibri"/>
                        </a:rPr>
                        <a:t>13.29</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304800">
                <a:tc>
                  <a:txBody>
                    <a:bodyPr/>
                    <a:lstStyle/>
                    <a:p>
                      <a:pPr algn="ctr" fontAlgn="ctr"/>
                      <a:r>
                        <a:rPr lang="en-US" sz="1600" b="0" i="0" u="none" strike="noStrike" dirty="0">
                          <a:solidFill>
                            <a:srgbClr val="000000"/>
                          </a:solidFill>
                          <a:latin typeface="Calibri"/>
                        </a:rPr>
                        <a:t>13</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H</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600" b="0" i="0" u="none" strike="noStrike" dirty="0" smtClean="0">
                          <a:solidFill>
                            <a:srgbClr val="000000"/>
                          </a:solidFill>
                          <a:latin typeface="Calibri"/>
                        </a:rPr>
                        <a:t>  Route </a:t>
                      </a:r>
                      <a:r>
                        <a:rPr lang="en-US" sz="1600" b="0" i="0" u="none" strike="noStrike" dirty="0">
                          <a:solidFill>
                            <a:srgbClr val="000000"/>
                          </a:solidFill>
                          <a:latin typeface="Calibri"/>
                        </a:rPr>
                        <a:t>6</a:t>
                      </a:r>
                    </a:p>
                  </a:txBody>
                  <a:tcPr marL="84320"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0</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6</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6</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smtClean="0">
                          <a:solidFill>
                            <a:srgbClr val="000000"/>
                          </a:solidFill>
                          <a:latin typeface="Calibri"/>
                        </a:rPr>
                        <a:t>1500</a:t>
                      </a:r>
                      <a:endParaRPr lang="en-US" sz="1600" b="0" i="0" u="none" strike="noStrike" dirty="0">
                        <a:solidFill>
                          <a:srgbClr val="000000"/>
                        </a:solidFill>
                        <a:latin typeface="Calibri"/>
                      </a:endParaRP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18.62</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25.32</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6.70</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304800">
                <a:tc>
                  <a:txBody>
                    <a:bodyPr/>
                    <a:lstStyle/>
                    <a:p>
                      <a:pPr algn="ctr" fontAlgn="ctr"/>
                      <a:r>
                        <a:rPr lang="en-US" sz="1600" b="0" i="0" u="none" strike="noStrike" dirty="0">
                          <a:solidFill>
                            <a:srgbClr val="000000"/>
                          </a:solidFill>
                          <a:latin typeface="Calibri"/>
                        </a:rPr>
                        <a:t>13</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G</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600" b="0" i="0" u="none" strike="noStrike" dirty="0" smtClean="0">
                          <a:solidFill>
                            <a:srgbClr val="000000"/>
                          </a:solidFill>
                          <a:latin typeface="Calibri"/>
                        </a:rPr>
                        <a:t>  Route </a:t>
                      </a:r>
                      <a:r>
                        <a:rPr lang="en-US" sz="1600" b="0" i="0" u="none" strike="noStrike" dirty="0">
                          <a:solidFill>
                            <a:srgbClr val="000000"/>
                          </a:solidFill>
                          <a:latin typeface="Calibri"/>
                        </a:rPr>
                        <a:t>7</a:t>
                      </a:r>
                    </a:p>
                  </a:txBody>
                  <a:tcPr marL="84320"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7</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12</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5</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smtClean="0">
                          <a:solidFill>
                            <a:srgbClr val="000000"/>
                          </a:solidFill>
                          <a:latin typeface="Calibri"/>
                        </a:rPr>
                        <a:t>850</a:t>
                      </a:r>
                      <a:endParaRPr lang="en-US" sz="1600" b="0" i="0" u="none" strike="noStrike" dirty="0">
                        <a:solidFill>
                          <a:srgbClr val="000000"/>
                        </a:solidFill>
                        <a:latin typeface="Calibri"/>
                      </a:endParaRP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10.07</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16.68</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6.61</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304800">
                <a:tc>
                  <a:txBody>
                    <a:bodyPr/>
                    <a:lstStyle/>
                    <a:p>
                      <a:pPr algn="ctr" fontAlgn="ctr"/>
                      <a:r>
                        <a:rPr lang="en-US" sz="1600" b="0" i="0" u="none" strike="noStrike" dirty="0">
                          <a:solidFill>
                            <a:srgbClr val="000000"/>
                          </a:solidFill>
                          <a:latin typeface="Calibri"/>
                        </a:rPr>
                        <a:t>13</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H</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600" b="0" i="0" u="none" strike="noStrike" dirty="0" smtClean="0">
                          <a:solidFill>
                            <a:srgbClr val="000000"/>
                          </a:solidFill>
                          <a:latin typeface="Calibri"/>
                        </a:rPr>
                        <a:t>  Route </a:t>
                      </a:r>
                      <a:r>
                        <a:rPr lang="en-US" sz="1600" b="0" i="0" u="none" strike="noStrike" dirty="0">
                          <a:solidFill>
                            <a:srgbClr val="000000"/>
                          </a:solidFill>
                          <a:latin typeface="Calibri"/>
                        </a:rPr>
                        <a:t>8</a:t>
                      </a:r>
                    </a:p>
                  </a:txBody>
                  <a:tcPr marL="84320"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0</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3</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3</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smtClean="0">
                          <a:solidFill>
                            <a:srgbClr val="000000"/>
                          </a:solidFill>
                          <a:latin typeface="Calibri"/>
                        </a:rPr>
                        <a:t>7200</a:t>
                      </a:r>
                      <a:endParaRPr lang="en-US" sz="1600" b="0" i="0" u="none" strike="noStrike" dirty="0">
                        <a:solidFill>
                          <a:srgbClr val="000000"/>
                        </a:solidFill>
                        <a:latin typeface="Calibri"/>
                      </a:endParaRP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14.27</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19.80</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5.53</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304800">
                <a:tc>
                  <a:txBody>
                    <a:bodyPr/>
                    <a:lstStyle/>
                    <a:p>
                      <a:pPr algn="ctr" fontAlgn="ctr"/>
                      <a:r>
                        <a:rPr lang="en-US" sz="1600" b="0" i="0" u="none" strike="noStrike" dirty="0">
                          <a:solidFill>
                            <a:srgbClr val="000000"/>
                          </a:solidFill>
                          <a:latin typeface="Calibri"/>
                        </a:rPr>
                        <a:t>13</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B</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600" b="0" i="0" u="none" strike="noStrike" dirty="0" smtClean="0">
                          <a:solidFill>
                            <a:srgbClr val="000000"/>
                          </a:solidFill>
                          <a:latin typeface="Calibri"/>
                        </a:rPr>
                        <a:t>  Route </a:t>
                      </a:r>
                      <a:r>
                        <a:rPr lang="en-US" sz="1600" b="0" i="0" u="none" strike="noStrike" dirty="0">
                          <a:solidFill>
                            <a:srgbClr val="000000"/>
                          </a:solidFill>
                          <a:latin typeface="Calibri"/>
                        </a:rPr>
                        <a:t>9</a:t>
                      </a:r>
                    </a:p>
                  </a:txBody>
                  <a:tcPr marL="84320"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1</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8</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7</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smtClean="0">
                          <a:solidFill>
                            <a:srgbClr val="000000"/>
                          </a:solidFill>
                          <a:latin typeface="Calibri"/>
                        </a:rPr>
                        <a:t>1200</a:t>
                      </a:r>
                      <a:endParaRPr lang="en-US" sz="1600" b="0" i="0" u="none" strike="noStrike" dirty="0">
                        <a:solidFill>
                          <a:srgbClr val="000000"/>
                        </a:solidFill>
                        <a:latin typeface="Calibri"/>
                      </a:endParaRP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18.16</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23.53</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5.37</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304800">
                <a:tc>
                  <a:txBody>
                    <a:bodyPr/>
                    <a:lstStyle/>
                    <a:p>
                      <a:pPr algn="ctr" fontAlgn="ctr"/>
                      <a:r>
                        <a:rPr lang="en-US" sz="1600" b="0" i="0" u="none" strike="noStrike" dirty="0">
                          <a:solidFill>
                            <a:srgbClr val="000000"/>
                          </a:solidFill>
                          <a:latin typeface="Calibri"/>
                        </a:rPr>
                        <a:t>13</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G</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600" b="0" i="0" u="none" strike="noStrike" dirty="0" smtClean="0">
                          <a:solidFill>
                            <a:srgbClr val="000000"/>
                          </a:solidFill>
                          <a:latin typeface="Calibri"/>
                        </a:rPr>
                        <a:t>  Route </a:t>
                      </a:r>
                      <a:r>
                        <a:rPr lang="en-US" sz="1600" b="0" i="0" u="none" strike="noStrike" dirty="0">
                          <a:solidFill>
                            <a:srgbClr val="000000"/>
                          </a:solidFill>
                          <a:latin typeface="Calibri"/>
                        </a:rPr>
                        <a:t>10</a:t>
                      </a:r>
                    </a:p>
                  </a:txBody>
                  <a:tcPr marL="84320"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12</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16</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4</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smtClean="0">
                          <a:solidFill>
                            <a:srgbClr val="000000"/>
                          </a:solidFill>
                          <a:latin typeface="Calibri"/>
                        </a:rPr>
                        <a:t>1700</a:t>
                      </a:r>
                      <a:endParaRPr lang="en-US" sz="1600" b="0" i="0" u="none" strike="noStrike" dirty="0">
                        <a:solidFill>
                          <a:srgbClr val="000000"/>
                        </a:solidFill>
                        <a:latin typeface="Calibri"/>
                      </a:endParaRP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12.99</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17.84</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600" b="0" i="0" u="none" strike="noStrike" dirty="0">
                          <a:solidFill>
                            <a:srgbClr val="000000"/>
                          </a:solidFill>
                          <a:latin typeface="Calibri"/>
                        </a:rPr>
                        <a:t>4.84</a:t>
                      </a:r>
                    </a:p>
                  </a:txBody>
                  <a:tcPr marL="9369" marR="9369" marT="936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bl>
          </a:graphicData>
        </a:graphic>
      </p:graphicFrame>
      <p:sp>
        <p:nvSpPr>
          <p:cNvPr id="2" name="Title 1"/>
          <p:cNvSpPr>
            <a:spLocks noGrp="1"/>
          </p:cNvSpPr>
          <p:nvPr>
            <p:ph type="title"/>
          </p:nvPr>
        </p:nvSpPr>
        <p:spPr>
          <a:noFill/>
          <a:ln w="9525">
            <a:noFill/>
            <a:miter lim="800000"/>
            <a:headEnd/>
            <a:tailEnd/>
          </a:ln>
        </p:spPr>
        <p:txBody>
          <a:bodyPr anchor="ctr">
            <a:normAutofit/>
          </a:bodyPr>
          <a:lstStyle/>
          <a:p>
            <a:pPr>
              <a:defRPr/>
            </a:pPr>
            <a:r>
              <a:rPr lang="en-US" sz="4000" u="sng" dirty="0" smtClean="0">
                <a:solidFill>
                  <a:srgbClr val="0066CC"/>
                </a:solidFill>
              </a:rPr>
              <a:t>Example Analysis / Selection</a:t>
            </a:r>
            <a:endParaRPr lang="en-US" sz="4000" u="sng" dirty="0">
              <a:solidFill>
                <a:srgbClr val="0066CC"/>
              </a:solidFill>
            </a:endParaRPr>
          </a:p>
        </p:txBody>
      </p:sp>
      <p:sp>
        <p:nvSpPr>
          <p:cNvPr id="7" name="Rectangle 6"/>
          <p:cNvSpPr/>
          <p:nvPr/>
        </p:nvSpPr>
        <p:spPr>
          <a:xfrm>
            <a:off x="45720" y="2688336"/>
            <a:ext cx="9067800" cy="12954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228600" y="2590800"/>
            <a:ext cx="8686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1295400"/>
            <a:ext cx="2167260" cy="369332"/>
          </a:xfrm>
          <a:prstGeom prst="rect">
            <a:avLst/>
          </a:prstGeom>
          <a:noFill/>
        </p:spPr>
        <p:txBody>
          <a:bodyPr wrap="none" rtlCol="0">
            <a:spAutoFit/>
          </a:bodyPr>
          <a:lstStyle/>
          <a:p>
            <a:r>
              <a:rPr lang="en-US" dirty="0" smtClean="0">
                <a:solidFill>
                  <a:srgbClr val="0066CC"/>
                </a:solidFill>
              </a:rPr>
              <a:t>Example “Short List”:</a:t>
            </a:r>
            <a:endParaRPr lang="en-US" dirty="0">
              <a:solidFill>
                <a:srgbClr val="0066CC"/>
              </a:solidFill>
            </a:endParaRPr>
          </a:p>
        </p:txBody>
      </p:sp>
      <p:pic>
        <p:nvPicPr>
          <p:cNvPr id="8" name="Picture 7" descr="strip2.png"/>
          <p:cNvPicPr>
            <a:picLocks noChangeAspect="1"/>
          </p:cNvPicPr>
          <p:nvPr/>
        </p:nvPicPr>
        <p:blipFill>
          <a:blip r:embed="rId3"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pic>
        <p:nvPicPr>
          <p:cNvPr id="10" name="Picture 9" descr="Cones.png"/>
          <p:cNvPicPr>
            <a:picLocks noChangeAspect="1"/>
          </p:cNvPicPr>
          <p:nvPr/>
        </p:nvPicPr>
        <p:blipFill>
          <a:blip r:embed="rId4" cstate="print"/>
          <a:stretch>
            <a:fillRect/>
          </a:stretch>
        </p:blipFill>
        <p:spPr>
          <a:xfrm>
            <a:off x="1981200" y="5943600"/>
            <a:ext cx="760516" cy="745983"/>
          </a:xfrm>
          <a:prstGeom prst="rect">
            <a:avLst/>
          </a:prstGeom>
        </p:spPr>
      </p:pic>
      <p:pic>
        <p:nvPicPr>
          <p:cNvPr id="13" name="Picture 12" descr="scale.png"/>
          <p:cNvPicPr>
            <a:picLocks noChangeAspect="1"/>
          </p:cNvPicPr>
          <p:nvPr/>
        </p:nvPicPr>
        <p:blipFill>
          <a:blip r:embed="rId5" cstate="print"/>
          <a:stretch>
            <a:fillRect/>
          </a:stretch>
        </p:blipFill>
        <p:spPr>
          <a:xfrm>
            <a:off x="3048000" y="5760864"/>
            <a:ext cx="3726397" cy="917134"/>
          </a:xfrm>
          <a:prstGeom prst="rect">
            <a:avLst/>
          </a:prstGeom>
        </p:spPr>
      </p:pic>
      <p:pic>
        <p:nvPicPr>
          <p:cNvPr id="14" name="Picture 13" descr="Barrel.png"/>
          <p:cNvPicPr>
            <a:picLocks noChangeAspect="1"/>
          </p:cNvPicPr>
          <p:nvPr/>
        </p:nvPicPr>
        <p:blipFill>
          <a:blip r:embed="rId6" cstate="print"/>
          <a:stretch>
            <a:fillRect/>
          </a:stretch>
        </p:blipFill>
        <p:spPr>
          <a:xfrm>
            <a:off x="7085759" y="5638800"/>
            <a:ext cx="610441" cy="1084585"/>
          </a:xfrm>
          <a:prstGeom prst="rect">
            <a:avLst/>
          </a:prstGeom>
        </p:spPr>
      </p:pic>
      <p:pic>
        <p:nvPicPr>
          <p:cNvPr id="15" name="Picture 14" descr="logo.png"/>
          <p:cNvPicPr>
            <a:picLocks noChangeAspect="1"/>
          </p:cNvPicPr>
          <p:nvPr/>
        </p:nvPicPr>
        <p:blipFill>
          <a:blip r:embed="rId7" cstate="print"/>
          <a:stretch>
            <a:fillRect/>
          </a:stretch>
        </p:blipFill>
        <p:spPr>
          <a:xfrm>
            <a:off x="8001000" y="6019800"/>
            <a:ext cx="785936" cy="514431"/>
          </a:xfrm>
          <a:prstGeom prst="rect">
            <a:avLst/>
          </a:prstGeom>
        </p:spPr>
      </p:pic>
      <p:pic>
        <p:nvPicPr>
          <p:cNvPr id="16" name="Picture 15" descr="ky logo.png"/>
          <p:cNvPicPr>
            <a:picLocks noChangeAspect="1"/>
          </p:cNvPicPr>
          <p:nvPr/>
        </p:nvPicPr>
        <p:blipFill>
          <a:blip r:embed="rId8" cstate="print"/>
          <a:stretch>
            <a:fillRect/>
          </a:stretch>
        </p:blipFill>
        <p:spPr>
          <a:xfrm>
            <a:off x="686363" y="5867402"/>
            <a:ext cx="761437" cy="771644"/>
          </a:xfrm>
          <a:prstGeom prst="rect">
            <a:avLst/>
          </a:prstGeom>
        </p:spPr>
      </p:pic>
      <p:sp>
        <p:nvSpPr>
          <p:cNvPr id="19" name="Rectangle 18"/>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000" b="-3000"/>
          </a:stretch>
        </a:blipFill>
        <a:effectLst/>
      </p:bgPr>
    </p:bg>
    <p:spTree>
      <p:nvGrpSpPr>
        <p:cNvPr id="1" name=""/>
        <p:cNvGrpSpPr/>
        <p:nvPr/>
      </p:nvGrpSpPr>
      <p:grpSpPr>
        <a:xfrm>
          <a:off x="0" y="0"/>
          <a:ext cx="0" cy="0"/>
          <a:chOff x="0" y="0"/>
          <a:chExt cx="0" cy="0"/>
        </a:xfrm>
      </p:grpSpPr>
      <p:pic>
        <p:nvPicPr>
          <p:cNvPr id="5" name="Picture 4" descr="Cones.png"/>
          <p:cNvPicPr>
            <a:picLocks noChangeAspect="1"/>
          </p:cNvPicPr>
          <p:nvPr/>
        </p:nvPicPr>
        <p:blipFill>
          <a:blip r:embed="rId4" cstate="print"/>
          <a:stretch>
            <a:fillRect/>
          </a:stretch>
        </p:blipFill>
        <p:spPr>
          <a:xfrm>
            <a:off x="1981200" y="5943600"/>
            <a:ext cx="760516" cy="745983"/>
          </a:xfrm>
          <a:prstGeom prst="rect">
            <a:avLst/>
          </a:prstGeom>
        </p:spPr>
      </p:pic>
      <p:pic>
        <p:nvPicPr>
          <p:cNvPr id="8" name="Picture 7" descr="scale.png"/>
          <p:cNvPicPr>
            <a:picLocks noChangeAspect="1"/>
          </p:cNvPicPr>
          <p:nvPr/>
        </p:nvPicPr>
        <p:blipFill>
          <a:blip r:embed="rId5" cstate="print"/>
          <a:stretch>
            <a:fillRect/>
          </a:stretch>
        </p:blipFill>
        <p:spPr>
          <a:xfrm>
            <a:off x="3048000" y="5760864"/>
            <a:ext cx="3726397" cy="917134"/>
          </a:xfrm>
          <a:prstGeom prst="rect">
            <a:avLst/>
          </a:prstGeom>
        </p:spPr>
      </p:pic>
      <p:pic>
        <p:nvPicPr>
          <p:cNvPr id="9" name="Picture 8" descr="logo.png"/>
          <p:cNvPicPr>
            <a:picLocks noChangeAspect="1"/>
          </p:cNvPicPr>
          <p:nvPr/>
        </p:nvPicPr>
        <p:blipFill>
          <a:blip r:embed="rId6" cstate="print"/>
          <a:stretch>
            <a:fillRect/>
          </a:stretch>
        </p:blipFill>
        <p:spPr>
          <a:xfrm>
            <a:off x="8001000" y="6019800"/>
            <a:ext cx="785936" cy="514431"/>
          </a:xfrm>
          <a:prstGeom prst="rect">
            <a:avLst/>
          </a:prstGeom>
        </p:spPr>
      </p:pic>
      <p:pic>
        <p:nvPicPr>
          <p:cNvPr id="13" name="Picture 12" descr="strip2.png"/>
          <p:cNvPicPr>
            <a:picLocks noChangeAspect="1"/>
          </p:cNvPicPr>
          <p:nvPr/>
        </p:nvPicPr>
        <p:blipFill>
          <a:blip r:embed="rId7"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pic>
        <p:nvPicPr>
          <p:cNvPr id="6" name="Picture 5" descr="Barrel.png"/>
          <p:cNvPicPr>
            <a:picLocks noChangeAspect="1"/>
          </p:cNvPicPr>
          <p:nvPr/>
        </p:nvPicPr>
        <p:blipFill>
          <a:blip r:embed="rId8" cstate="print"/>
          <a:stretch>
            <a:fillRect/>
          </a:stretch>
        </p:blipFill>
        <p:spPr>
          <a:xfrm>
            <a:off x="7085759" y="5638800"/>
            <a:ext cx="610441" cy="1084585"/>
          </a:xfrm>
          <a:prstGeom prst="rect">
            <a:avLst/>
          </a:prstGeom>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descr="ky logo.png"/>
          <p:cNvPicPr>
            <a:picLocks noChangeAspect="1"/>
          </p:cNvPicPr>
          <p:nvPr/>
        </p:nvPicPr>
        <p:blipFill>
          <a:blip r:embed="rId9" cstate="print"/>
          <a:stretch>
            <a:fillRect/>
          </a:stretch>
        </p:blipFill>
        <p:spPr>
          <a:xfrm>
            <a:off x="686363" y="5867402"/>
            <a:ext cx="761437" cy="771644"/>
          </a:xfrm>
          <a:prstGeom prst="rect">
            <a:avLst/>
          </a:prstGeom>
        </p:spPr>
      </p:pic>
      <p:sp>
        <p:nvSpPr>
          <p:cNvPr id="12" name="Rectangle 3"/>
          <p:cNvSpPr txBox="1">
            <a:spLocks noChangeArrowheads="1"/>
          </p:cNvSpPr>
          <p:nvPr/>
        </p:nvSpPr>
        <p:spPr bwMode="auto">
          <a:xfrm>
            <a:off x="313496" y="609600"/>
            <a:ext cx="847344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scene3d>
              <a:camera prst="orthographicFront"/>
              <a:lightRig rig="threePt" dir="t"/>
            </a:scene3d>
            <a:sp3d extrusionH="57150" contourW="12700">
              <a:bevelT w="38100" h="38100" prst="angle"/>
              <a:bevelB w="38100" h="38100" prst="angle"/>
              <a:contourClr>
                <a:srgbClr val="FF5A00"/>
              </a:contourClr>
            </a:sp3d>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pPr>
              <a:buClr>
                <a:srgbClr val="C0504D"/>
              </a:buClr>
            </a:pPr>
            <a:r>
              <a:rPr lang="en-US" altLang="en-US" sz="4400" b="1" kern="0" dirty="0" smtClean="0">
                <a:solidFill>
                  <a:srgbClr val="0066CC"/>
                </a:solidFill>
                <a:latin typeface="Times New Roman" panose="02020603050405020304" pitchFamily="18" charset="0"/>
              </a:rPr>
              <a:t>HSIP </a:t>
            </a:r>
          </a:p>
          <a:p>
            <a:pPr>
              <a:buClr>
                <a:srgbClr val="C0504D"/>
              </a:buClr>
            </a:pPr>
            <a:endParaRPr lang="en-US" altLang="en-US" sz="1200" b="1" kern="0" dirty="0" smtClean="0">
              <a:solidFill>
                <a:srgbClr val="0066CC"/>
              </a:solidFill>
              <a:latin typeface="Times New Roman" panose="02020603050405020304" pitchFamily="18" charset="0"/>
            </a:endParaRPr>
          </a:p>
          <a:p>
            <a:pPr>
              <a:buClr>
                <a:srgbClr val="C0504D"/>
              </a:buClr>
            </a:pPr>
            <a:endParaRPr lang="en-US" altLang="en-US" sz="1200" b="1" kern="0" dirty="0">
              <a:solidFill>
                <a:srgbClr val="0066CC"/>
              </a:solidFill>
              <a:latin typeface="Times New Roman" panose="02020603050405020304" pitchFamily="18" charset="0"/>
            </a:endParaRPr>
          </a:p>
          <a:p>
            <a:pPr>
              <a:buClr>
                <a:srgbClr val="C0504D"/>
              </a:buClr>
            </a:pPr>
            <a:endParaRPr lang="en-US" altLang="en-US" sz="1200" b="1" kern="0" dirty="0" smtClean="0">
              <a:solidFill>
                <a:srgbClr val="0066CC"/>
              </a:solidFill>
              <a:latin typeface="Times New Roman" panose="02020603050405020304" pitchFamily="18" charset="0"/>
            </a:endParaRPr>
          </a:p>
          <a:p>
            <a:pPr>
              <a:buClr>
                <a:srgbClr val="C0504D"/>
              </a:buClr>
            </a:pPr>
            <a:r>
              <a:rPr lang="en-US" altLang="en-US" sz="5400" b="1" kern="0" dirty="0" smtClean="0">
                <a:solidFill>
                  <a:srgbClr val="0066CC"/>
                </a:solidFill>
                <a:latin typeface="Times New Roman" panose="02020603050405020304" pitchFamily="18" charset="0"/>
              </a:rPr>
              <a:t>“What’s Different in the Design Process?”</a:t>
            </a:r>
          </a:p>
          <a:p>
            <a:pPr>
              <a:buClr>
                <a:srgbClr val="C0504D"/>
              </a:buClr>
            </a:pPr>
            <a:endParaRPr lang="en-US" altLang="en-US" sz="2800" b="1" kern="0" dirty="0" smtClean="0">
              <a:solidFill>
                <a:srgbClr val="0066CC"/>
              </a:solidFill>
              <a:latin typeface="Times New Roman" panose="02020603050405020304" pitchFamily="18" charset="0"/>
            </a:endParaRPr>
          </a:p>
          <a:p>
            <a:pPr>
              <a:buClr>
                <a:srgbClr val="C0504D"/>
              </a:buClr>
            </a:pPr>
            <a:r>
              <a:rPr lang="en-US" altLang="en-US" sz="2800" b="1" kern="0" dirty="0" smtClean="0">
                <a:solidFill>
                  <a:srgbClr val="0066CC"/>
                </a:solidFill>
                <a:latin typeface="Times New Roman" panose="02020603050405020304" pitchFamily="18" charset="0"/>
              </a:rPr>
              <a:t>Peter Overmohle, PE, PTOE</a:t>
            </a:r>
          </a:p>
          <a:p>
            <a:pPr>
              <a:buClr>
                <a:srgbClr val="C0504D"/>
              </a:buClr>
            </a:pPr>
            <a:r>
              <a:rPr lang="en-US" altLang="en-US" sz="2800" b="1" kern="0" dirty="0" smtClean="0">
                <a:solidFill>
                  <a:srgbClr val="0066CC"/>
                </a:solidFill>
                <a:latin typeface="Times New Roman" panose="02020603050405020304" pitchFamily="18" charset="0"/>
              </a:rPr>
              <a:t>American Engineers, Inc.</a:t>
            </a:r>
            <a:endParaRPr lang="en-US" altLang="en-US" sz="2800" b="1" kern="0" dirty="0">
              <a:solidFill>
                <a:srgbClr val="0066CC"/>
              </a:solidFill>
              <a:latin typeface="Times New Roman" panose="02020603050405020304" pitchFamily="18" charset="0"/>
            </a:endParaRPr>
          </a:p>
        </p:txBody>
      </p:sp>
    </p:spTree>
    <p:extLst>
      <p:ext uri="{BB962C8B-B14F-4D97-AF65-F5344CB8AC3E}">
        <p14:creationId xmlns:p14="http://schemas.microsoft.com/office/powerpoint/2010/main" val="17946499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ale.png"/>
          <p:cNvPicPr>
            <a:picLocks noChangeAspect="1"/>
          </p:cNvPicPr>
          <p:nvPr/>
        </p:nvPicPr>
        <p:blipFill>
          <a:blip r:embed="rId3" cstate="print"/>
          <a:stretch>
            <a:fillRect/>
          </a:stretch>
        </p:blipFill>
        <p:spPr>
          <a:xfrm>
            <a:off x="3048000" y="5760864"/>
            <a:ext cx="3726397" cy="917134"/>
          </a:xfrm>
          <a:prstGeom prst="rect">
            <a:avLst/>
          </a:prstGeom>
        </p:spPr>
      </p:pic>
      <p:pic>
        <p:nvPicPr>
          <p:cNvPr id="9" name="Picture 8" descr="logo.png"/>
          <p:cNvPicPr>
            <a:picLocks noChangeAspect="1"/>
          </p:cNvPicPr>
          <p:nvPr/>
        </p:nvPicPr>
        <p:blipFill>
          <a:blip r:embed="rId4" cstate="print"/>
          <a:stretch>
            <a:fillRect/>
          </a:stretch>
        </p:blipFill>
        <p:spPr>
          <a:xfrm>
            <a:off x="8001000" y="6019800"/>
            <a:ext cx="785936" cy="514431"/>
          </a:xfrm>
          <a:prstGeom prst="rect">
            <a:avLst/>
          </a:prstGeom>
        </p:spPr>
      </p:pic>
      <p:pic>
        <p:nvPicPr>
          <p:cNvPr id="13" name="Picture 12" descr="strip2.png"/>
          <p:cNvPicPr>
            <a:picLocks noChangeAspect="1"/>
          </p:cNvPicPr>
          <p:nvPr/>
        </p:nvPicPr>
        <p:blipFill>
          <a:blip r:embed="rId5"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6" cstate="print"/>
          <a:stretch>
            <a:fillRect/>
          </a:stretch>
        </p:blipFill>
        <p:spPr>
          <a:xfrm>
            <a:off x="686363" y="5867402"/>
            <a:ext cx="761437" cy="771644"/>
          </a:xfrm>
          <a:prstGeom prst="rect">
            <a:avLst/>
          </a:prstGeom>
        </p:spPr>
      </p:pic>
      <p:sp>
        <p:nvSpPr>
          <p:cNvPr id="15" name="Rectangle 3"/>
          <p:cNvSpPr txBox="1">
            <a:spLocks noChangeArrowheads="1"/>
          </p:cNvSpPr>
          <p:nvPr/>
        </p:nvSpPr>
        <p:spPr bwMode="auto">
          <a:xfrm>
            <a:off x="236468" y="304800"/>
            <a:ext cx="8839199"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pPr>
              <a:buClr>
                <a:srgbClr val="00CCFF"/>
              </a:buClr>
              <a:defRPr/>
            </a:pPr>
            <a:r>
              <a:rPr lang="en-US" sz="3600" kern="0" dirty="0">
                <a:solidFill>
                  <a:srgbClr val="C00000"/>
                </a:solidFill>
              </a:rPr>
              <a:t>Not Part of HSIP Program</a:t>
            </a:r>
            <a:endParaRPr lang="en-US" sz="3600" kern="0" dirty="0">
              <a:solidFill>
                <a:srgbClr val="0066CC"/>
              </a:solidFill>
            </a:endParaRPr>
          </a:p>
          <a:p>
            <a:pPr marL="0" marR="0" lvl="0" indent="0" algn="ctr"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3600" b="0" i="0" u="none" strike="noStrike" kern="0" cap="none" spc="0" normalizeH="0" baseline="0" noProof="0" dirty="0" smtClean="0">
                <a:ln>
                  <a:noFill/>
                </a:ln>
                <a:solidFill>
                  <a:srgbClr val="0066CC"/>
                </a:solidFill>
                <a:effectLst/>
                <a:uLnTx/>
                <a:uFillTx/>
                <a:latin typeface="Times New Roman" charset="0"/>
                <a:ea typeface="+mn-ea"/>
                <a:cs typeface="+mn-cs"/>
              </a:rPr>
              <a:t>Traditional Design Process &amp; Development</a:t>
            </a:r>
            <a:endParaRPr kumimoji="1" lang="en-US" sz="3600" b="0" i="0" u="none" strike="noStrike" kern="0" cap="none" spc="0" normalizeH="0" baseline="0" noProof="0" dirty="0">
              <a:ln>
                <a:noFill/>
              </a:ln>
              <a:solidFill>
                <a:srgbClr val="0066CC"/>
              </a:solidFill>
              <a:effectLst/>
              <a:uLnTx/>
              <a:uFillTx/>
              <a:latin typeface="Times New Roman" charset="0"/>
              <a:ea typeface="+mn-ea"/>
              <a:cs typeface="+mn-cs"/>
            </a:endParaRPr>
          </a:p>
          <a:p>
            <a:pPr marL="0" marR="0" lvl="0" indent="0" algn="l"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endParaRPr kumimoji="1" lang="en-US" sz="2000" b="0" i="0" u="none" strike="noStrike" kern="0" cap="none" spc="0" normalizeH="0" baseline="0" noProof="0" dirty="0" smtClean="0">
              <a:ln>
                <a:noFill/>
              </a:ln>
              <a:solidFill>
                <a:srgbClr val="0066CC"/>
              </a:solidFill>
              <a:effectLst/>
              <a:uLnTx/>
              <a:uFillTx/>
              <a:latin typeface="Times New Roman" charset="0"/>
              <a:ea typeface="+mn-ea"/>
              <a:cs typeface="+mn-cs"/>
            </a:endParaRPr>
          </a:p>
          <a:p>
            <a:pPr marL="1085850" marR="0" lvl="1"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endParaRPr kumimoji="1" lang="en-US" sz="2000" b="1" i="0" u="none" strike="noStrike" kern="0" cap="none" spc="0" normalizeH="0" baseline="0" noProof="0" dirty="0">
              <a:ln>
                <a:noFill/>
              </a:ln>
              <a:solidFill>
                <a:srgbClr val="0066CC"/>
              </a:solidFill>
              <a:effectLst/>
              <a:uLnTx/>
              <a:uFillTx/>
              <a:latin typeface="Arial"/>
            </a:endParaRPr>
          </a:p>
          <a:p>
            <a:pPr marL="742950" marR="0" lvl="1" indent="0" algn="l" defTabSz="914400" rtl="0" eaLnBrk="0" fontAlgn="base" latinLnBrk="0" hangingPunct="0">
              <a:lnSpc>
                <a:spcPct val="100000"/>
              </a:lnSpc>
              <a:spcBef>
                <a:spcPct val="20000"/>
              </a:spcBef>
              <a:spcAft>
                <a:spcPct val="0"/>
              </a:spcAft>
              <a:buClr>
                <a:srgbClr val="0066CC"/>
              </a:buClr>
              <a:buSzTx/>
              <a:buFontTx/>
              <a:buNone/>
              <a:tabLst/>
              <a:defRPr/>
            </a:pPr>
            <a:endParaRPr kumimoji="1" lang="en-US" sz="2000" b="1" i="0" u="none" strike="noStrike" kern="0" cap="none" spc="0" normalizeH="0" baseline="0" noProof="0" dirty="0" smtClean="0">
              <a:ln>
                <a:noFill/>
              </a:ln>
              <a:solidFill>
                <a:srgbClr val="0066CC"/>
              </a:solidFill>
              <a:effectLst/>
              <a:uLnTx/>
              <a:uFillTx/>
              <a:latin typeface="Arial"/>
            </a:endParaRPr>
          </a:p>
        </p:txBody>
      </p:sp>
      <p:pic>
        <p:nvPicPr>
          <p:cNvPr id="112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2000250"/>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05637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png"/>
          <p:cNvPicPr>
            <a:picLocks noChangeAspect="1"/>
          </p:cNvPicPr>
          <p:nvPr/>
        </p:nvPicPr>
        <p:blipFill>
          <a:blip r:embed="rId3" cstate="print"/>
          <a:stretch>
            <a:fillRect/>
          </a:stretch>
        </p:blipFill>
        <p:spPr>
          <a:xfrm>
            <a:off x="8001000" y="6019800"/>
            <a:ext cx="785936" cy="514431"/>
          </a:xfrm>
          <a:prstGeom prst="rect">
            <a:avLst/>
          </a:prstGeom>
        </p:spPr>
      </p:pic>
      <p:pic>
        <p:nvPicPr>
          <p:cNvPr id="13" name="Picture 12"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5" cstate="print"/>
          <a:stretch>
            <a:fillRect/>
          </a:stretch>
        </p:blipFill>
        <p:spPr>
          <a:xfrm>
            <a:off x="686363" y="5867402"/>
            <a:ext cx="761437" cy="771644"/>
          </a:xfrm>
          <a:prstGeom prst="rect">
            <a:avLst/>
          </a:prstGeom>
        </p:spPr>
      </p:pic>
      <p:sp>
        <p:nvSpPr>
          <p:cNvPr id="14" name="Rectangle 3"/>
          <p:cNvSpPr txBox="1">
            <a:spLocks noChangeArrowheads="1"/>
          </p:cNvSpPr>
          <p:nvPr/>
        </p:nvSpPr>
        <p:spPr bwMode="auto">
          <a:xfrm>
            <a:off x="609600" y="340265"/>
            <a:ext cx="8374132"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pPr>
              <a:buClr>
                <a:srgbClr val="00CCFF"/>
              </a:buClr>
              <a:defRPr/>
            </a:pPr>
            <a:r>
              <a:rPr lang="en-US" sz="3600" kern="0" dirty="0">
                <a:solidFill>
                  <a:srgbClr val="C00000"/>
                </a:solidFill>
              </a:rPr>
              <a:t>NOT Part of HSIP Program</a:t>
            </a:r>
            <a:endParaRPr lang="en-US" sz="3600" kern="0" dirty="0">
              <a:solidFill>
                <a:srgbClr val="0066CC"/>
              </a:solidFill>
            </a:endParaRPr>
          </a:p>
          <a:p>
            <a:pPr marL="0" marR="0" lvl="0" indent="0" algn="l"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endParaRPr kumimoji="1" lang="en-US" sz="2000" b="0" i="0" u="none" strike="noStrike" kern="0" cap="none" spc="0" normalizeH="0" baseline="0" noProof="0" dirty="0" smtClean="0">
              <a:ln>
                <a:noFill/>
              </a:ln>
              <a:solidFill>
                <a:srgbClr val="0066CC"/>
              </a:solidFill>
              <a:effectLst/>
              <a:uLnTx/>
              <a:uFillTx/>
              <a:latin typeface="Times New Roman" charset="0"/>
              <a:ea typeface="+mn-ea"/>
              <a:cs typeface="+mn-cs"/>
            </a:endParaRPr>
          </a:p>
          <a:p>
            <a:pPr marL="1085850" marR="0" lvl="1"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r>
              <a:rPr kumimoji="1" lang="en-US" sz="2000" b="1" i="0" u="none" strike="noStrike" kern="0" cap="none" spc="0" normalizeH="0" baseline="0" noProof="0" dirty="0" smtClean="0">
                <a:ln>
                  <a:noFill/>
                </a:ln>
                <a:solidFill>
                  <a:srgbClr val="0066CC"/>
                </a:solidFill>
                <a:effectLst/>
                <a:uLnTx/>
                <a:uFillTx/>
                <a:latin typeface="Arial"/>
              </a:rPr>
              <a:t>Production Hour Items</a:t>
            </a:r>
            <a:endParaRPr kumimoji="1" lang="en-US" sz="2000" b="1" i="0" u="none" strike="noStrike" kern="0" cap="none" spc="0" normalizeH="0" baseline="0" noProof="0" dirty="0">
              <a:ln>
                <a:noFill/>
              </a:ln>
              <a:solidFill>
                <a:srgbClr val="0066CC"/>
              </a:solidFill>
              <a:effectLst/>
              <a:uLnTx/>
              <a:uFillTx/>
              <a:latin typeface="Arial"/>
            </a:endParaRPr>
          </a:p>
          <a:p>
            <a:pPr marL="1085850" marR="0" lvl="1"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r>
              <a:rPr kumimoji="1" lang="en-US" sz="2000" b="1" i="0" u="none" strike="noStrike" kern="0" cap="none" spc="0" normalizeH="0" baseline="0" noProof="0" dirty="0" smtClean="0">
                <a:ln>
                  <a:noFill/>
                </a:ln>
                <a:solidFill>
                  <a:srgbClr val="0066CC"/>
                </a:solidFill>
                <a:effectLst/>
                <a:uLnTx/>
                <a:uFillTx/>
                <a:latin typeface="Arial"/>
              </a:rPr>
              <a:t>Surveying (limited)</a:t>
            </a:r>
          </a:p>
          <a:p>
            <a:pPr marL="1485900" marR="0" lvl="2"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r>
              <a:rPr kumimoji="1" lang="en-US" sz="1600" b="1" i="0" u="none" strike="noStrike" kern="0" cap="none" spc="0" normalizeH="0" baseline="0" noProof="0" dirty="0">
                <a:ln>
                  <a:noFill/>
                </a:ln>
                <a:solidFill>
                  <a:srgbClr val="0066CC"/>
                </a:solidFill>
                <a:effectLst/>
                <a:uLnTx/>
                <a:uFillTx/>
                <a:latin typeface="Arial"/>
              </a:rPr>
              <a:t>DTM (corridor mapping not available)</a:t>
            </a:r>
          </a:p>
          <a:p>
            <a:pPr marL="1485900" marR="0" lvl="2"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r>
              <a:rPr kumimoji="1" lang="en-US" sz="1600" b="1" i="0" u="none" strike="noStrike" kern="0" cap="none" spc="0" normalizeH="0" baseline="0" noProof="0" dirty="0" smtClean="0">
                <a:ln>
                  <a:noFill/>
                </a:ln>
                <a:solidFill>
                  <a:srgbClr val="0066CC"/>
                </a:solidFill>
                <a:effectLst/>
                <a:uLnTx/>
                <a:uFillTx/>
                <a:latin typeface="Arial"/>
              </a:rPr>
              <a:t>X-Sections </a:t>
            </a:r>
            <a:r>
              <a:rPr kumimoji="1" lang="en-US" sz="1600" b="1" i="0" u="none" strike="noStrike" kern="0" cap="none" spc="0" normalizeH="0" baseline="0" noProof="0" dirty="0">
                <a:ln>
                  <a:noFill/>
                </a:ln>
                <a:solidFill>
                  <a:srgbClr val="0066CC"/>
                </a:solidFill>
                <a:effectLst/>
                <a:uLnTx/>
                <a:uFillTx/>
                <a:latin typeface="Arial"/>
              </a:rPr>
              <a:t>only where surveyed</a:t>
            </a:r>
          </a:p>
          <a:p>
            <a:pPr marL="1085850" marR="0" lvl="1"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r>
              <a:rPr kumimoji="1" lang="en-US" sz="2000" b="1" i="0" u="none" strike="noStrike" kern="0" cap="none" spc="0" normalizeH="0" baseline="0" noProof="0" dirty="0" smtClean="0">
                <a:ln>
                  <a:noFill/>
                </a:ln>
                <a:solidFill>
                  <a:srgbClr val="0066CC"/>
                </a:solidFill>
                <a:effectLst/>
                <a:uLnTx/>
                <a:uFillTx/>
                <a:latin typeface="Arial"/>
              </a:rPr>
              <a:t>Traditional </a:t>
            </a:r>
            <a:r>
              <a:rPr kumimoji="1" lang="en-US" sz="2000" b="1" i="0" u="none" strike="noStrike" kern="0" cap="none" spc="0" normalizeH="0" baseline="0" noProof="0" dirty="0">
                <a:ln>
                  <a:noFill/>
                </a:ln>
                <a:solidFill>
                  <a:srgbClr val="0066CC"/>
                </a:solidFill>
                <a:effectLst/>
                <a:uLnTx/>
                <a:uFillTx/>
                <a:latin typeface="Arial"/>
              </a:rPr>
              <a:t>plan sheets </a:t>
            </a:r>
          </a:p>
          <a:p>
            <a:pPr marL="1085850" marR="0" lvl="1"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r>
              <a:rPr kumimoji="1" lang="en-US" sz="2000" b="1" i="0" u="none" strike="noStrike" kern="0" cap="none" spc="0" normalizeH="0" baseline="0" noProof="0" dirty="0" smtClean="0">
                <a:ln>
                  <a:noFill/>
                </a:ln>
                <a:solidFill>
                  <a:srgbClr val="0066CC"/>
                </a:solidFill>
                <a:effectLst/>
                <a:uLnTx/>
                <a:uFillTx/>
                <a:latin typeface="Arial"/>
              </a:rPr>
              <a:t>Structural Design</a:t>
            </a:r>
          </a:p>
          <a:p>
            <a:pPr marL="1085850" marR="0" lvl="1"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r>
              <a:rPr kumimoji="1" lang="en-US" sz="2000" b="1" i="0" u="none" strike="noStrike" kern="0" cap="none" spc="0" normalizeH="0" baseline="0" noProof="0" dirty="0" smtClean="0">
                <a:ln>
                  <a:noFill/>
                </a:ln>
                <a:solidFill>
                  <a:srgbClr val="0066CC"/>
                </a:solidFill>
                <a:effectLst/>
                <a:uLnTx/>
                <a:uFillTx/>
                <a:latin typeface="Arial"/>
              </a:rPr>
              <a:t>Geotechnical Exploration</a:t>
            </a:r>
          </a:p>
          <a:p>
            <a:pPr marL="1085850" marR="0" lvl="1"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r>
              <a:rPr kumimoji="1" lang="en-US" sz="2000" b="1" i="0" u="none" strike="noStrike" kern="0" cap="none" spc="0" normalizeH="0" baseline="0" noProof="0" dirty="0" smtClean="0">
                <a:ln>
                  <a:noFill/>
                </a:ln>
                <a:solidFill>
                  <a:srgbClr val="0066CC"/>
                </a:solidFill>
                <a:effectLst/>
                <a:uLnTx/>
                <a:uFillTx/>
                <a:latin typeface="Arial"/>
              </a:rPr>
              <a:t>DES </a:t>
            </a:r>
          </a:p>
          <a:p>
            <a:pPr marL="1085850" marR="0" lvl="1"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r>
              <a:rPr kumimoji="1" lang="en-US" sz="2000" b="1" i="0" u="none" strike="noStrike" kern="0" cap="none" spc="0" normalizeH="0" baseline="0" noProof="0" dirty="0" smtClean="0">
                <a:ln>
                  <a:noFill/>
                </a:ln>
                <a:solidFill>
                  <a:srgbClr val="0066CC"/>
                </a:solidFill>
                <a:effectLst/>
                <a:uLnTx/>
                <a:uFillTx/>
                <a:latin typeface="Arial"/>
              </a:rPr>
              <a:t>Public Meetings </a:t>
            </a:r>
          </a:p>
          <a:p>
            <a:pPr marL="1085850" marR="0" lvl="1"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r>
              <a:rPr kumimoji="1" lang="en-US" sz="2000" b="1" i="0" u="none" strike="noStrike" kern="0" cap="none" spc="0" normalizeH="0" baseline="0" noProof="0" dirty="0" smtClean="0">
                <a:ln>
                  <a:noFill/>
                </a:ln>
                <a:solidFill>
                  <a:srgbClr val="0066CC"/>
                </a:solidFill>
                <a:effectLst/>
                <a:uLnTx/>
                <a:uFillTx/>
                <a:latin typeface="Arial"/>
              </a:rPr>
              <a:t>ROW Plans / Deeds</a:t>
            </a:r>
          </a:p>
          <a:p>
            <a:pPr marL="1085850" marR="0" lvl="1"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r>
              <a:rPr kumimoji="1" lang="en-US" sz="2000" b="1" i="0" u="none" strike="noStrike" kern="0" cap="none" spc="0" normalizeH="0" baseline="0" noProof="0" dirty="0" smtClean="0">
                <a:ln>
                  <a:noFill/>
                </a:ln>
                <a:solidFill>
                  <a:srgbClr val="0066CC"/>
                </a:solidFill>
                <a:effectLst/>
                <a:uLnTx/>
                <a:uFillTx/>
                <a:latin typeface="Arial"/>
              </a:rPr>
              <a:t>Final Plans Review</a:t>
            </a:r>
          </a:p>
          <a:p>
            <a:pPr marL="1485900" marR="0" lvl="2"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r>
              <a:rPr kumimoji="1" lang="en-US" sz="1600" b="1" i="0" u="none" strike="noStrike" kern="0" cap="none" spc="0" normalizeH="0" baseline="0" noProof="0" dirty="0" smtClean="0">
                <a:ln>
                  <a:noFill/>
                </a:ln>
                <a:solidFill>
                  <a:srgbClr val="0066CC"/>
                </a:solidFill>
                <a:effectLst/>
                <a:uLnTx/>
                <a:uFillTx/>
                <a:latin typeface="Arial"/>
              </a:rPr>
              <a:t>Plans do not go through Plan Processing procedure</a:t>
            </a:r>
            <a:endParaRPr kumimoji="1" lang="en-US" sz="1600" b="1" i="0" u="none" strike="noStrike" kern="0" cap="none" spc="0" normalizeH="0" baseline="0" noProof="0" dirty="0">
              <a:ln>
                <a:noFill/>
              </a:ln>
              <a:solidFill>
                <a:srgbClr val="0066CC"/>
              </a:solidFill>
              <a:effectLst/>
              <a:uLnTx/>
              <a:uFillTx/>
              <a:latin typeface="Arial"/>
            </a:endParaRPr>
          </a:p>
        </p:txBody>
      </p:sp>
    </p:spTree>
    <p:extLst>
      <p:ext uri="{BB962C8B-B14F-4D97-AF65-F5344CB8AC3E}">
        <p14:creationId xmlns:p14="http://schemas.microsoft.com/office/powerpoint/2010/main" val="142506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fade">
                                      <p:cBhvr>
                                        <p:cTn id="7" dur="500"/>
                                        <p:tgtEl>
                                          <p:spTgt spid="1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animEffect transition="in" filter="fade">
                                      <p:cBhvr>
                                        <p:cTn id="12" dur="500"/>
                                        <p:tgtEl>
                                          <p:spTgt spid="14">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animEffect transition="in" filter="fade">
                                      <p:cBhvr>
                                        <p:cTn id="15" dur="500"/>
                                        <p:tgtEl>
                                          <p:spTgt spid="14">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xEl>
                                              <p:pRg st="5" end="5"/>
                                            </p:txEl>
                                          </p:spTgt>
                                        </p:tgtEl>
                                        <p:attrNameLst>
                                          <p:attrName>style.visibility</p:attrName>
                                        </p:attrNameLst>
                                      </p:cBhvr>
                                      <p:to>
                                        <p:strVal val="visible"/>
                                      </p:to>
                                    </p:set>
                                    <p:animEffect transition="in" filter="fade">
                                      <p:cBhvr>
                                        <p:cTn id="18" dur="500"/>
                                        <p:tgtEl>
                                          <p:spTgt spid="14">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xEl>
                                              <p:pRg st="6" end="6"/>
                                            </p:txEl>
                                          </p:spTgt>
                                        </p:tgtEl>
                                        <p:attrNameLst>
                                          <p:attrName>style.visibility</p:attrName>
                                        </p:attrNameLst>
                                      </p:cBhvr>
                                      <p:to>
                                        <p:strVal val="visible"/>
                                      </p:to>
                                    </p:set>
                                    <p:animEffect transition="in" filter="fade">
                                      <p:cBhvr>
                                        <p:cTn id="23" dur="500"/>
                                        <p:tgtEl>
                                          <p:spTgt spid="14">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xEl>
                                              <p:pRg st="7" end="7"/>
                                            </p:txEl>
                                          </p:spTgt>
                                        </p:tgtEl>
                                        <p:attrNameLst>
                                          <p:attrName>style.visibility</p:attrName>
                                        </p:attrNameLst>
                                      </p:cBhvr>
                                      <p:to>
                                        <p:strVal val="visible"/>
                                      </p:to>
                                    </p:set>
                                    <p:animEffect transition="in" filter="fade">
                                      <p:cBhvr>
                                        <p:cTn id="28" dur="500"/>
                                        <p:tgtEl>
                                          <p:spTgt spid="14">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xEl>
                                              <p:pRg st="8" end="8"/>
                                            </p:txEl>
                                          </p:spTgt>
                                        </p:tgtEl>
                                        <p:attrNameLst>
                                          <p:attrName>style.visibility</p:attrName>
                                        </p:attrNameLst>
                                      </p:cBhvr>
                                      <p:to>
                                        <p:strVal val="visible"/>
                                      </p:to>
                                    </p:set>
                                    <p:animEffect transition="in" filter="fade">
                                      <p:cBhvr>
                                        <p:cTn id="33" dur="500"/>
                                        <p:tgtEl>
                                          <p:spTgt spid="14">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xEl>
                                              <p:pRg st="9" end="9"/>
                                            </p:txEl>
                                          </p:spTgt>
                                        </p:tgtEl>
                                        <p:attrNameLst>
                                          <p:attrName>style.visibility</p:attrName>
                                        </p:attrNameLst>
                                      </p:cBhvr>
                                      <p:to>
                                        <p:strVal val="visible"/>
                                      </p:to>
                                    </p:set>
                                    <p:animEffect transition="in" filter="fade">
                                      <p:cBhvr>
                                        <p:cTn id="38" dur="500"/>
                                        <p:tgtEl>
                                          <p:spTgt spid="14">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10" end="10"/>
                                            </p:txEl>
                                          </p:spTgt>
                                        </p:tgtEl>
                                        <p:attrNameLst>
                                          <p:attrName>style.visibility</p:attrName>
                                        </p:attrNameLst>
                                      </p:cBhvr>
                                      <p:to>
                                        <p:strVal val="visible"/>
                                      </p:to>
                                    </p:set>
                                    <p:animEffect transition="in" filter="fade">
                                      <p:cBhvr>
                                        <p:cTn id="43" dur="500"/>
                                        <p:tgtEl>
                                          <p:spTgt spid="14">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xEl>
                                              <p:pRg st="11" end="11"/>
                                            </p:txEl>
                                          </p:spTgt>
                                        </p:tgtEl>
                                        <p:attrNameLst>
                                          <p:attrName>style.visibility</p:attrName>
                                        </p:attrNameLst>
                                      </p:cBhvr>
                                      <p:to>
                                        <p:strVal val="visible"/>
                                      </p:to>
                                    </p:set>
                                    <p:animEffect transition="in" filter="fade">
                                      <p:cBhvr>
                                        <p:cTn id="48" dur="500"/>
                                        <p:tgtEl>
                                          <p:spTgt spid="14">
                                            <p:txEl>
                                              <p:pRg st="11" end="1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4">
                                            <p:txEl>
                                              <p:pRg st="12" end="12"/>
                                            </p:txEl>
                                          </p:spTgt>
                                        </p:tgtEl>
                                        <p:attrNameLst>
                                          <p:attrName>style.visibility</p:attrName>
                                        </p:attrNameLst>
                                      </p:cBhvr>
                                      <p:to>
                                        <p:strVal val="visible"/>
                                      </p:to>
                                    </p:set>
                                    <p:animEffect transition="in" filter="fade">
                                      <p:cBhvr>
                                        <p:cTn id="53" dur="500"/>
                                        <p:tgtEl>
                                          <p:spTgt spid="14">
                                            <p:txEl>
                                              <p:pRg st="12" end="12"/>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14">
                                            <p:txEl>
                                              <p:pRg st="13" end="13"/>
                                            </p:txEl>
                                          </p:spTgt>
                                        </p:tgtEl>
                                        <p:attrNameLst>
                                          <p:attrName>style.visibility</p:attrName>
                                        </p:attrNameLst>
                                      </p:cBhvr>
                                      <p:to>
                                        <p:strVal val="visible"/>
                                      </p:to>
                                    </p:set>
                                    <p:animEffect transition="in" filter="fade">
                                      <p:cBhvr>
                                        <p:cTn id="56" dur="500"/>
                                        <p:tgtEl>
                                          <p:spTgt spid="1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000" b="-3000"/>
          </a:stretch>
        </a:blipFill>
        <a:effectLst/>
      </p:bgPr>
    </p:bg>
    <p:spTree>
      <p:nvGrpSpPr>
        <p:cNvPr id="1" name=""/>
        <p:cNvGrpSpPr/>
        <p:nvPr/>
      </p:nvGrpSpPr>
      <p:grpSpPr>
        <a:xfrm>
          <a:off x="0" y="0"/>
          <a:ext cx="0" cy="0"/>
          <a:chOff x="0" y="0"/>
          <a:chExt cx="0" cy="0"/>
        </a:xfrm>
      </p:grpSpPr>
      <p:pic>
        <p:nvPicPr>
          <p:cNvPr id="8" name="Picture 7" descr="scale.png"/>
          <p:cNvPicPr>
            <a:picLocks noChangeAspect="1"/>
          </p:cNvPicPr>
          <p:nvPr/>
        </p:nvPicPr>
        <p:blipFill>
          <a:blip r:embed="rId4" cstate="print"/>
          <a:stretch>
            <a:fillRect/>
          </a:stretch>
        </p:blipFill>
        <p:spPr>
          <a:xfrm>
            <a:off x="3048000" y="5760864"/>
            <a:ext cx="3726397" cy="917134"/>
          </a:xfrm>
          <a:prstGeom prst="rect">
            <a:avLst/>
          </a:prstGeom>
        </p:spPr>
      </p:pic>
      <p:pic>
        <p:nvPicPr>
          <p:cNvPr id="9" name="Picture 8" descr="logo.png"/>
          <p:cNvPicPr>
            <a:picLocks noChangeAspect="1"/>
          </p:cNvPicPr>
          <p:nvPr/>
        </p:nvPicPr>
        <p:blipFill>
          <a:blip r:embed="rId5" cstate="print"/>
          <a:stretch>
            <a:fillRect/>
          </a:stretch>
        </p:blipFill>
        <p:spPr>
          <a:xfrm>
            <a:off x="8001000" y="6019800"/>
            <a:ext cx="785936" cy="514431"/>
          </a:xfrm>
          <a:prstGeom prst="rect">
            <a:avLst/>
          </a:prstGeom>
        </p:spPr>
      </p:pic>
      <p:pic>
        <p:nvPicPr>
          <p:cNvPr id="13" name="Picture 12" descr="strip2.png"/>
          <p:cNvPicPr>
            <a:picLocks noChangeAspect="1"/>
          </p:cNvPicPr>
          <p:nvPr/>
        </p:nvPicPr>
        <p:blipFill>
          <a:blip r:embed="rId6"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descr="ky logo.png"/>
          <p:cNvPicPr>
            <a:picLocks noChangeAspect="1"/>
          </p:cNvPicPr>
          <p:nvPr/>
        </p:nvPicPr>
        <p:blipFill>
          <a:blip r:embed="rId7" cstate="print"/>
          <a:stretch>
            <a:fillRect/>
          </a:stretch>
        </p:blipFill>
        <p:spPr>
          <a:xfrm>
            <a:off x="686363" y="5867402"/>
            <a:ext cx="761437" cy="771644"/>
          </a:xfrm>
          <a:prstGeom prst="rect">
            <a:avLst/>
          </a:prstGeom>
        </p:spPr>
      </p:pic>
      <p:sp>
        <p:nvSpPr>
          <p:cNvPr id="14" name="Rectangle 3"/>
          <p:cNvSpPr txBox="1">
            <a:spLocks noChangeArrowheads="1"/>
          </p:cNvSpPr>
          <p:nvPr/>
        </p:nvSpPr>
        <p:spPr bwMode="auto">
          <a:xfrm>
            <a:off x="228600" y="388602"/>
            <a:ext cx="8686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3600" b="0" i="0" u="sng" strike="noStrike" kern="0" cap="none" spc="0" normalizeH="0" baseline="0" noProof="0" dirty="0" smtClean="0">
                <a:ln>
                  <a:noFill/>
                </a:ln>
                <a:solidFill>
                  <a:srgbClr val="0066CC"/>
                </a:solidFill>
                <a:effectLst/>
                <a:uLnTx/>
                <a:uFillTx/>
                <a:latin typeface="Times New Roman" charset="0"/>
                <a:ea typeface="+mn-ea"/>
                <a:cs typeface="+mn-cs"/>
              </a:rPr>
              <a:t>HSIP Design Process</a:t>
            </a:r>
          </a:p>
          <a:p>
            <a:pPr marL="0" marR="0" lvl="0" indent="0" algn="ctr"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3600" b="0" i="0" u="none" strike="noStrike" kern="0" cap="none" spc="0" normalizeH="0" baseline="0" noProof="0" dirty="0" smtClean="0">
                <a:ln>
                  <a:noFill/>
                </a:ln>
                <a:solidFill>
                  <a:srgbClr val="0066CC"/>
                </a:solidFill>
                <a:effectLst/>
                <a:uLnTx/>
                <a:uFillTx/>
                <a:latin typeface="Times New Roman" charset="0"/>
                <a:ea typeface="+mn-ea"/>
                <a:cs typeface="+mn-cs"/>
              </a:rPr>
              <a:t>A Non-Traditional Way</a:t>
            </a:r>
          </a:p>
          <a:p>
            <a:pPr marL="0" marR="0" lvl="0" indent="0" algn="l"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endParaRPr kumimoji="1" lang="en-US" sz="3600" b="0" i="0" u="none" strike="noStrike" kern="0" cap="none" spc="0" normalizeH="0" baseline="0" noProof="0" dirty="0" smtClean="0">
              <a:ln>
                <a:noFill/>
              </a:ln>
              <a:solidFill>
                <a:srgbClr val="C00000"/>
              </a:solidFill>
              <a:effectLst/>
              <a:uLnTx/>
              <a:uFillTx/>
              <a:latin typeface="Times New Roman" charset="0"/>
              <a:ea typeface="+mn-ea"/>
              <a:cs typeface="+mn-cs"/>
            </a:endParaRPr>
          </a:p>
          <a:p>
            <a:pPr marL="1085850" marR="0" lvl="1" indent="-342900" algn="l" defTabSz="914400" rtl="0" eaLnBrk="0" fontAlgn="base" latinLnBrk="0" hangingPunct="0">
              <a:lnSpc>
                <a:spcPct val="100000"/>
              </a:lnSpc>
              <a:spcBef>
                <a:spcPct val="20000"/>
              </a:spcBef>
              <a:spcAft>
                <a:spcPct val="0"/>
              </a:spcAft>
              <a:buClr>
                <a:srgbClr val="0066CC"/>
              </a:buClr>
              <a:buSzTx/>
              <a:buFont typeface="+mj-lt"/>
              <a:buAutoNum type="arabicPeriod"/>
              <a:tabLst/>
              <a:defRPr/>
            </a:pPr>
            <a:r>
              <a:rPr kumimoji="1" lang="en-US" sz="1800" b="1" i="0" u="none" strike="noStrike" kern="0" cap="none" spc="0" normalizeH="0" baseline="0" noProof="0" dirty="0" smtClean="0">
                <a:ln>
                  <a:noFill/>
                </a:ln>
                <a:solidFill>
                  <a:srgbClr val="0066CC"/>
                </a:solidFill>
                <a:effectLst/>
                <a:uLnTx/>
                <a:uFillTx/>
                <a:latin typeface="Arial"/>
              </a:rPr>
              <a:t>Inventory </a:t>
            </a:r>
            <a:r>
              <a:rPr kumimoji="1" lang="en-US" sz="1800" b="1" i="0" u="none" strike="noStrike" kern="0" cap="none" spc="0" normalizeH="0" baseline="0" noProof="0" dirty="0">
                <a:ln>
                  <a:noFill/>
                </a:ln>
                <a:solidFill>
                  <a:srgbClr val="0066CC"/>
                </a:solidFill>
                <a:effectLst/>
                <a:uLnTx/>
                <a:uFillTx/>
                <a:latin typeface="Arial"/>
              </a:rPr>
              <a:t>and assess existing conditions (may include surveying)</a:t>
            </a:r>
          </a:p>
          <a:p>
            <a:pPr marL="1085850" marR="0" lvl="1" indent="-342900" algn="l" defTabSz="914400" rtl="0" eaLnBrk="0" fontAlgn="base" latinLnBrk="0" hangingPunct="0">
              <a:lnSpc>
                <a:spcPct val="100000"/>
              </a:lnSpc>
              <a:spcBef>
                <a:spcPct val="20000"/>
              </a:spcBef>
              <a:spcAft>
                <a:spcPct val="0"/>
              </a:spcAft>
              <a:buClr>
                <a:srgbClr val="0066CC"/>
              </a:buClr>
              <a:buSzTx/>
              <a:buFont typeface="+mj-lt"/>
              <a:buAutoNum type="arabicPeriod"/>
              <a:tabLst/>
              <a:defRPr/>
            </a:pPr>
            <a:endParaRPr kumimoji="1" lang="en-US" sz="1800" b="1" i="0" u="none" strike="noStrike" kern="0" cap="none" spc="0" normalizeH="0" baseline="0" noProof="0" dirty="0">
              <a:ln>
                <a:noFill/>
              </a:ln>
              <a:solidFill>
                <a:srgbClr val="0066CC"/>
              </a:solidFill>
              <a:effectLst/>
              <a:uLnTx/>
              <a:uFillTx/>
              <a:latin typeface="Arial"/>
            </a:endParaRPr>
          </a:p>
          <a:p>
            <a:pPr marL="1085850" marR="0" lvl="1" indent="-342900" algn="l" defTabSz="914400" rtl="0" eaLnBrk="0" fontAlgn="base" latinLnBrk="0" hangingPunct="0">
              <a:lnSpc>
                <a:spcPct val="100000"/>
              </a:lnSpc>
              <a:spcBef>
                <a:spcPct val="20000"/>
              </a:spcBef>
              <a:spcAft>
                <a:spcPct val="0"/>
              </a:spcAft>
              <a:buClr>
                <a:srgbClr val="0066CC"/>
              </a:buClr>
              <a:buSzTx/>
              <a:buFont typeface="+mj-lt"/>
              <a:buAutoNum type="arabicPeriod"/>
              <a:tabLst/>
              <a:defRPr/>
            </a:pPr>
            <a:r>
              <a:rPr kumimoji="1" lang="en-US" sz="1800" b="1" i="0" u="none" strike="noStrike" kern="0" cap="none" spc="0" normalizeH="0" baseline="0" noProof="0" dirty="0">
                <a:ln>
                  <a:noFill/>
                </a:ln>
                <a:solidFill>
                  <a:srgbClr val="0066CC"/>
                </a:solidFill>
                <a:effectLst/>
                <a:uLnTx/>
                <a:uFillTx/>
                <a:latin typeface="Arial"/>
              </a:rPr>
              <a:t>Explore and evaluate possible countermeasures (within existing ROW &amp; without disturbing utilities)</a:t>
            </a:r>
          </a:p>
          <a:p>
            <a:pPr marL="1085850" marR="0" lvl="1" indent="-342900" algn="l" defTabSz="914400" rtl="0" eaLnBrk="0" fontAlgn="base" latinLnBrk="0" hangingPunct="0">
              <a:lnSpc>
                <a:spcPct val="100000"/>
              </a:lnSpc>
              <a:spcBef>
                <a:spcPct val="20000"/>
              </a:spcBef>
              <a:spcAft>
                <a:spcPct val="0"/>
              </a:spcAft>
              <a:buClr>
                <a:srgbClr val="0066CC"/>
              </a:buClr>
              <a:buSzTx/>
              <a:buFont typeface="+mj-lt"/>
              <a:buAutoNum type="arabicPeriod"/>
              <a:tabLst/>
              <a:defRPr/>
            </a:pPr>
            <a:endParaRPr kumimoji="1" lang="en-US" sz="1800" b="1" i="0" u="none" strike="noStrike" kern="0" cap="none" spc="0" normalizeH="0" baseline="0" noProof="0" dirty="0" smtClean="0">
              <a:ln>
                <a:noFill/>
              </a:ln>
              <a:solidFill>
                <a:srgbClr val="0066CC"/>
              </a:solidFill>
              <a:effectLst/>
              <a:uLnTx/>
              <a:uFillTx/>
              <a:latin typeface="Arial"/>
            </a:endParaRPr>
          </a:p>
          <a:p>
            <a:pPr marL="1085850" marR="0" lvl="1" indent="-342900" algn="l" defTabSz="914400" rtl="0" eaLnBrk="0" fontAlgn="base" latinLnBrk="0" hangingPunct="0">
              <a:lnSpc>
                <a:spcPct val="100000"/>
              </a:lnSpc>
              <a:spcBef>
                <a:spcPct val="20000"/>
              </a:spcBef>
              <a:spcAft>
                <a:spcPct val="0"/>
              </a:spcAft>
              <a:buClr>
                <a:srgbClr val="0066CC"/>
              </a:buClr>
              <a:buSzTx/>
              <a:buFont typeface="+mj-lt"/>
              <a:buAutoNum type="arabicPeriod"/>
              <a:tabLst/>
              <a:defRPr/>
            </a:pPr>
            <a:r>
              <a:rPr kumimoji="1" lang="en-US" sz="1800" b="1" i="0" u="none" strike="noStrike" kern="0" cap="none" spc="0" normalizeH="0" baseline="0" noProof="0" dirty="0" smtClean="0">
                <a:ln>
                  <a:noFill/>
                </a:ln>
                <a:solidFill>
                  <a:srgbClr val="0066CC"/>
                </a:solidFill>
                <a:effectLst/>
                <a:uLnTx/>
                <a:uFillTx/>
                <a:latin typeface="Arial"/>
              </a:rPr>
              <a:t>Determine </a:t>
            </a:r>
            <a:r>
              <a:rPr kumimoji="1" lang="en-US" sz="1800" b="1" i="0" u="none" strike="noStrike" kern="0" cap="none" spc="0" normalizeH="0" baseline="0" noProof="0" dirty="0">
                <a:ln>
                  <a:noFill/>
                </a:ln>
                <a:solidFill>
                  <a:srgbClr val="0066CC"/>
                </a:solidFill>
                <a:effectLst/>
                <a:uLnTx/>
                <a:uFillTx/>
                <a:latin typeface="Arial"/>
              </a:rPr>
              <a:t>cost estimates for countermeasures</a:t>
            </a:r>
          </a:p>
          <a:p>
            <a:pPr marL="1085850" marR="0" lvl="1" indent="-342900" algn="l" defTabSz="914400" rtl="0" eaLnBrk="0" fontAlgn="base" latinLnBrk="0" hangingPunct="0">
              <a:lnSpc>
                <a:spcPct val="100000"/>
              </a:lnSpc>
              <a:spcBef>
                <a:spcPct val="20000"/>
              </a:spcBef>
              <a:spcAft>
                <a:spcPct val="0"/>
              </a:spcAft>
              <a:buClr>
                <a:srgbClr val="0066CC"/>
              </a:buClr>
              <a:buSzTx/>
              <a:buFont typeface="+mj-lt"/>
              <a:buAutoNum type="arabicPeriod"/>
              <a:tabLst/>
              <a:defRPr/>
            </a:pPr>
            <a:endParaRPr kumimoji="1" lang="en-US" sz="1800" b="1" i="0" u="none" strike="noStrike" kern="0" cap="none" spc="0" normalizeH="0" baseline="0" noProof="0" dirty="0" smtClean="0">
              <a:ln>
                <a:noFill/>
              </a:ln>
              <a:solidFill>
                <a:srgbClr val="0066CC"/>
              </a:solidFill>
              <a:effectLst/>
              <a:uLnTx/>
              <a:uFillTx/>
              <a:latin typeface="Arial"/>
            </a:endParaRPr>
          </a:p>
          <a:p>
            <a:pPr marL="1085850" marR="0" lvl="1" indent="-342900" algn="l" defTabSz="914400" rtl="0" eaLnBrk="0" fontAlgn="base" latinLnBrk="0" hangingPunct="0">
              <a:lnSpc>
                <a:spcPct val="100000"/>
              </a:lnSpc>
              <a:spcBef>
                <a:spcPct val="20000"/>
              </a:spcBef>
              <a:spcAft>
                <a:spcPct val="0"/>
              </a:spcAft>
              <a:buClr>
                <a:srgbClr val="0066CC"/>
              </a:buClr>
              <a:buSzTx/>
              <a:buFont typeface="+mj-lt"/>
              <a:buAutoNum type="arabicPeriod"/>
              <a:tabLst/>
              <a:defRPr/>
            </a:pPr>
            <a:r>
              <a:rPr kumimoji="1" lang="en-US" sz="1800" b="1" i="0" u="none" strike="noStrike" kern="0" cap="none" spc="0" normalizeH="0" baseline="0" noProof="0" dirty="0" smtClean="0">
                <a:ln>
                  <a:noFill/>
                </a:ln>
                <a:solidFill>
                  <a:srgbClr val="0066CC"/>
                </a:solidFill>
                <a:effectLst/>
                <a:uLnTx/>
                <a:uFillTx/>
                <a:latin typeface="Arial"/>
              </a:rPr>
              <a:t>Analyze </a:t>
            </a:r>
            <a:r>
              <a:rPr kumimoji="1" lang="en-US" sz="1800" b="1" i="0" u="none" strike="noStrike" kern="0" cap="none" spc="0" normalizeH="0" baseline="0" noProof="0" dirty="0">
                <a:ln>
                  <a:noFill/>
                </a:ln>
                <a:solidFill>
                  <a:srgbClr val="0066CC"/>
                </a:solidFill>
                <a:effectLst/>
                <a:uLnTx/>
                <a:uFillTx/>
                <a:latin typeface="Arial"/>
              </a:rPr>
              <a:t>Crash Data (helps prioritize improvements)</a:t>
            </a:r>
          </a:p>
          <a:p>
            <a:pPr marL="1085850" marR="0" lvl="1"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endParaRPr kumimoji="1" lang="en-US" sz="1800" b="1" i="0" u="none" strike="noStrike" kern="0" cap="none" spc="0" normalizeH="0" baseline="0" noProof="0" dirty="0" smtClean="0">
              <a:ln>
                <a:noFill/>
              </a:ln>
              <a:solidFill>
                <a:srgbClr val="0066CC"/>
              </a:solidFill>
              <a:effectLst/>
              <a:uLnTx/>
              <a:uFillTx/>
              <a:latin typeface="Arial"/>
            </a:endParaRPr>
          </a:p>
          <a:p>
            <a:pPr marL="742950" marR="0" lvl="1" indent="0" algn="l" defTabSz="914400" rtl="0" eaLnBrk="0" fontAlgn="base" latinLnBrk="0" hangingPunct="0">
              <a:lnSpc>
                <a:spcPct val="100000"/>
              </a:lnSpc>
              <a:spcBef>
                <a:spcPct val="20000"/>
              </a:spcBef>
              <a:spcAft>
                <a:spcPct val="0"/>
              </a:spcAft>
              <a:buClr>
                <a:srgbClr val="0066CC"/>
              </a:buClr>
              <a:buSzTx/>
              <a:buFontTx/>
              <a:buNone/>
              <a:tabLst/>
              <a:defRPr/>
            </a:pPr>
            <a:endParaRPr kumimoji="1" lang="en-US" sz="1800" b="1" i="0" u="none" strike="noStrike" kern="0" cap="none" spc="0" normalizeH="0" baseline="0" noProof="0" dirty="0" smtClean="0">
              <a:ln>
                <a:noFill/>
              </a:ln>
              <a:solidFill>
                <a:srgbClr val="0066CC"/>
              </a:solidFill>
              <a:effectLst/>
              <a:uLnTx/>
              <a:uFillTx/>
              <a:latin typeface="Arial"/>
            </a:endParaRPr>
          </a:p>
          <a:p>
            <a:pPr marL="1085850" marR="0" lvl="1"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endParaRPr kumimoji="1" lang="en-US" sz="3600" b="1" i="0" u="none" strike="noStrike" kern="0" cap="none" spc="0" normalizeH="0" baseline="0" noProof="0" dirty="0" smtClean="0">
              <a:ln>
                <a:noFill/>
              </a:ln>
              <a:solidFill>
                <a:srgbClr val="C00000"/>
              </a:solidFill>
              <a:effectLst/>
              <a:uLnTx/>
              <a:uFillTx/>
              <a:latin typeface="Arial"/>
            </a:endParaRPr>
          </a:p>
          <a:p>
            <a:pPr marL="0" marR="0" lvl="0" indent="0" algn="l"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endParaRPr kumimoji="1" lang="en-US" sz="2000" b="0" i="0" u="none" strike="noStrike" kern="0" cap="none" spc="0" normalizeH="0" baseline="0" noProof="0" dirty="0">
              <a:ln>
                <a:noFill/>
              </a:ln>
              <a:solidFill>
                <a:srgbClr val="0066CC"/>
              </a:solidFill>
              <a:effectLst/>
              <a:uLnTx/>
              <a:uFillTx/>
              <a:latin typeface="Times New Roman" charset="0"/>
              <a:ea typeface="+mn-ea"/>
              <a:cs typeface="+mn-cs"/>
            </a:endParaRPr>
          </a:p>
        </p:txBody>
      </p:sp>
    </p:spTree>
    <p:extLst>
      <p:ext uri="{BB962C8B-B14F-4D97-AF65-F5344CB8AC3E}">
        <p14:creationId xmlns:p14="http://schemas.microsoft.com/office/powerpoint/2010/main" val="372622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3" end="3"/>
                                            </p:txEl>
                                          </p:spTgt>
                                        </p:tgtEl>
                                        <p:attrNameLst>
                                          <p:attrName>style.visibility</p:attrName>
                                        </p:attrNameLst>
                                      </p:cBhvr>
                                      <p:to>
                                        <p:strVal val="visible"/>
                                      </p:to>
                                    </p:set>
                                    <p:animEffect transition="in" filter="fade">
                                      <p:cBhvr>
                                        <p:cTn id="7" dur="500"/>
                                        <p:tgtEl>
                                          <p:spTgt spid="1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5" end="5"/>
                                            </p:txEl>
                                          </p:spTgt>
                                        </p:tgtEl>
                                        <p:attrNameLst>
                                          <p:attrName>style.visibility</p:attrName>
                                        </p:attrNameLst>
                                      </p:cBhvr>
                                      <p:to>
                                        <p:strVal val="visible"/>
                                      </p:to>
                                    </p:set>
                                    <p:animEffect transition="in" filter="fade">
                                      <p:cBhvr>
                                        <p:cTn id="12" dur="500"/>
                                        <p:tgtEl>
                                          <p:spTgt spid="14">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7" end="7"/>
                                            </p:txEl>
                                          </p:spTgt>
                                        </p:tgtEl>
                                        <p:attrNameLst>
                                          <p:attrName>style.visibility</p:attrName>
                                        </p:attrNameLst>
                                      </p:cBhvr>
                                      <p:to>
                                        <p:strVal val="visible"/>
                                      </p:to>
                                    </p:set>
                                    <p:animEffect transition="in" filter="fade">
                                      <p:cBhvr>
                                        <p:cTn id="17" dur="500"/>
                                        <p:tgtEl>
                                          <p:spTgt spid="14">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9" end="9"/>
                                            </p:txEl>
                                          </p:spTgt>
                                        </p:tgtEl>
                                        <p:attrNameLst>
                                          <p:attrName>style.visibility</p:attrName>
                                        </p:attrNameLst>
                                      </p:cBhvr>
                                      <p:to>
                                        <p:strVal val="visible"/>
                                      </p:to>
                                    </p:set>
                                    <p:animEffect transition="in" filter="fade">
                                      <p:cBhvr>
                                        <p:cTn id="22" dur="500"/>
                                        <p:tgtEl>
                                          <p:spTgt spid="1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143000"/>
          </a:xfrm>
          <a:noFill/>
          <a:ln w="9525">
            <a:noFill/>
            <a:miter lim="800000"/>
            <a:headEnd/>
            <a:tailEnd/>
          </a:ln>
        </p:spPr>
        <p:txBody>
          <a:bodyPr anchor="ctr">
            <a:normAutofit fontScale="90000"/>
          </a:bodyPr>
          <a:lstStyle/>
          <a:p>
            <a:pPr lvl="0">
              <a:defRPr/>
            </a:pPr>
            <a:r>
              <a:rPr kumimoji="1" lang="en-US" sz="4000" u="sng" kern="0" dirty="0">
                <a:solidFill>
                  <a:srgbClr val="0066CC"/>
                </a:solidFill>
                <a:latin typeface="Times New Roman" charset="0"/>
              </a:rPr>
              <a:t>HSIP Design Process</a:t>
            </a:r>
            <a:br>
              <a:rPr kumimoji="1" lang="en-US" sz="4000" u="sng" kern="0" dirty="0">
                <a:solidFill>
                  <a:srgbClr val="0066CC"/>
                </a:solidFill>
                <a:latin typeface="Times New Roman" charset="0"/>
              </a:rPr>
            </a:br>
            <a:endParaRPr lang="en-US" sz="4000" u="sng" dirty="0">
              <a:solidFill>
                <a:srgbClr val="0066CC"/>
              </a:solidFill>
            </a:endParaRPr>
          </a:p>
        </p:txBody>
      </p:sp>
      <p:sp>
        <p:nvSpPr>
          <p:cNvPr id="3" name="Content Placeholder 2"/>
          <p:cNvSpPr>
            <a:spLocks noGrp="1"/>
          </p:cNvSpPr>
          <p:nvPr>
            <p:ph sz="quarter" idx="1"/>
          </p:nvPr>
        </p:nvSpPr>
        <p:spPr>
          <a:xfrm>
            <a:off x="381000" y="1447800"/>
            <a:ext cx="8153400" cy="4114800"/>
          </a:xfrm>
        </p:spPr>
        <p:txBody>
          <a:bodyPr>
            <a:normAutofit/>
          </a:bodyPr>
          <a:lstStyle/>
          <a:p>
            <a:pPr marL="0" indent="0">
              <a:buNone/>
            </a:pPr>
            <a:r>
              <a:rPr lang="en-US" sz="2800" b="1" dirty="0" smtClean="0">
                <a:solidFill>
                  <a:srgbClr val="0066CC"/>
                </a:solidFill>
              </a:rPr>
              <a:t>Roadway Departure Countermeasures:</a:t>
            </a:r>
          </a:p>
          <a:p>
            <a:pPr marL="709612" lvl="1" indent="-342900">
              <a:buFont typeface="Arial" panose="020B0604020202020204" pitchFamily="34" charset="0"/>
              <a:buChar char="•"/>
            </a:pPr>
            <a:r>
              <a:rPr lang="en-US" sz="2200" dirty="0" smtClean="0">
                <a:solidFill>
                  <a:srgbClr val="0066CC"/>
                </a:solidFill>
              </a:rPr>
              <a:t>Widen and pave shoulders (to obtain up to 4’ final paved shoulder width)</a:t>
            </a:r>
          </a:p>
          <a:p>
            <a:pPr marL="709612" lvl="1" indent="-342900">
              <a:buFont typeface="Arial" panose="020B0604020202020204" pitchFamily="34" charset="0"/>
              <a:buChar char="•"/>
            </a:pPr>
            <a:r>
              <a:rPr lang="en-US" sz="2200" dirty="0" smtClean="0">
                <a:solidFill>
                  <a:srgbClr val="0066CC"/>
                </a:solidFill>
              </a:rPr>
              <a:t>Add rumble strips</a:t>
            </a:r>
          </a:p>
          <a:p>
            <a:pPr marL="709612" lvl="1" indent="-342900">
              <a:buFont typeface="Arial" panose="020B0604020202020204" pitchFamily="34" charset="0"/>
              <a:buChar char="•"/>
            </a:pPr>
            <a:r>
              <a:rPr lang="en-US" sz="2200" dirty="0" smtClean="0">
                <a:solidFill>
                  <a:srgbClr val="0066CC"/>
                </a:solidFill>
              </a:rPr>
              <a:t>Superelevation Improvements</a:t>
            </a:r>
          </a:p>
          <a:p>
            <a:pPr marL="709612" lvl="1" indent="-342900">
              <a:buFont typeface="Arial" panose="020B0604020202020204" pitchFamily="34" charset="0"/>
              <a:buChar char="•"/>
            </a:pPr>
            <a:r>
              <a:rPr lang="en-US" sz="2200" dirty="0" smtClean="0">
                <a:solidFill>
                  <a:srgbClr val="0066CC"/>
                </a:solidFill>
              </a:rPr>
              <a:t>Flatten Roadside Slopes</a:t>
            </a:r>
          </a:p>
          <a:p>
            <a:pPr marL="709612" lvl="1" indent="-342900">
              <a:buFont typeface="Arial" panose="020B0604020202020204" pitchFamily="34" charset="0"/>
              <a:buChar char="•"/>
            </a:pPr>
            <a:r>
              <a:rPr lang="en-US" sz="2200" dirty="0" smtClean="0">
                <a:solidFill>
                  <a:srgbClr val="0066CC"/>
                </a:solidFill>
              </a:rPr>
              <a:t>Culvert Extensions / Safety Headwalls / Drop Boxes</a:t>
            </a:r>
          </a:p>
          <a:p>
            <a:pPr marL="709612" lvl="1" indent="-342900">
              <a:buFont typeface="Arial" panose="020B0604020202020204" pitchFamily="34" charset="0"/>
              <a:buChar char="•"/>
            </a:pPr>
            <a:r>
              <a:rPr lang="en-US" sz="2200" dirty="0" smtClean="0">
                <a:solidFill>
                  <a:srgbClr val="0066CC"/>
                </a:solidFill>
              </a:rPr>
              <a:t>Ditching and Shouldering</a:t>
            </a:r>
          </a:p>
          <a:p>
            <a:pPr marL="709612" lvl="1" indent="-342900">
              <a:buFont typeface="Arial" panose="020B0604020202020204" pitchFamily="34" charset="0"/>
              <a:buChar char="•"/>
            </a:pPr>
            <a:r>
              <a:rPr lang="en-US" sz="2200" dirty="0" smtClean="0">
                <a:solidFill>
                  <a:srgbClr val="0066CC"/>
                </a:solidFill>
              </a:rPr>
              <a:t>Improve Signing and Delineation</a:t>
            </a:r>
          </a:p>
          <a:p>
            <a:endParaRPr lang="en-US" dirty="0">
              <a:solidFill>
                <a:srgbClr val="0066CC"/>
              </a:solidFill>
            </a:endParaRPr>
          </a:p>
        </p:txBody>
      </p:sp>
      <p:pic>
        <p:nvPicPr>
          <p:cNvPr id="4" name="Picture 3" descr="strip2.png"/>
          <p:cNvPicPr>
            <a:picLocks noChangeAspect="1"/>
          </p:cNvPicPr>
          <p:nvPr/>
        </p:nvPicPr>
        <p:blipFill>
          <a:blip r:embed="rId3"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pic>
        <p:nvPicPr>
          <p:cNvPr id="5" name="Picture 4" descr="Cones.png"/>
          <p:cNvPicPr>
            <a:picLocks noChangeAspect="1"/>
          </p:cNvPicPr>
          <p:nvPr/>
        </p:nvPicPr>
        <p:blipFill>
          <a:blip r:embed="rId4" cstate="print"/>
          <a:stretch>
            <a:fillRect/>
          </a:stretch>
        </p:blipFill>
        <p:spPr>
          <a:xfrm>
            <a:off x="1981200" y="5943600"/>
            <a:ext cx="760516" cy="745983"/>
          </a:xfrm>
          <a:prstGeom prst="rect">
            <a:avLst/>
          </a:prstGeom>
        </p:spPr>
      </p:pic>
      <p:pic>
        <p:nvPicPr>
          <p:cNvPr id="6" name="Picture 5" descr="scale.png"/>
          <p:cNvPicPr>
            <a:picLocks noChangeAspect="1"/>
          </p:cNvPicPr>
          <p:nvPr/>
        </p:nvPicPr>
        <p:blipFill>
          <a:blip r:embed="rId5" cstate="print"/>
          <a:stretch>
            <a:fillRect/>
          </a:stretch>
        </p:blipFill>
        <p:spPr>
          <a:xfrm>
            <a:off x="3048000" y="5760864"/>
            <a:ext cx="3726397" cy="917134"/>
          </a:xfrm>
          <a:prstGeom prst="rect">
            <a:avLst/>
          </a:prstGeom>
        </p:spPr>
      </p:pic>
      <p:pic>
        <p:nvPicPr>
          <p:cNvPr id="7" name="Picture 6" descr="logo.png"/>
          <p:cNvPicPr>
            <a:picLocks noChangeAspect="1"/>
          </p:cNvPicPr>
          <p:nvPr/>
        </p:nvPicPr>
        <p:blipFill>
          <a:blip r:embed="rId6" cstate="print"/>
          <a:stretch>
            <a:fillRect/>
          </a:stretch>
        </p:blipFill>
        <p:spPr>
          <a:xfrm>
            <a:off x="8001000" y="6019800"/>
            <a:ext cx="785936" cy="514431"/>
          </a:xfrm>
          <a:prstGeom prst="rect">
            <a:avLst/>
          </a:prstGeom>
        </p:spPr>
      </p:pic>
      <p:pic>
        <p:nvPicPr>
          <p:cNvPr id="8" name="Picture 7" descr="Barrel.png"/>
          <p:cNvPicPr>
            <a:picLocks noChangeAspect="1"/>
          </p:cNvPicPr>
          <p:nvPr/>
        </p:nvPicPr>
        <p:blipFill>
          <a:blip r:embed="rId7" cstate="print"/>
          <a:stretch>
            <a:fillRect/>
          </a:stretch>
        </p:blipFill>
        <p:spPr>
          <a:xfrm>
            <a:off x="7085759" y="5638800"/>
            <a:ext cx="610441" cy="1084585"/>
          </a:xfrm>
          <a:prstGeom prst="rect">
            <a:avLst/>
          </a:prstGeom>
        </p:spPr>
      </p:pic>
      <p:pic>
        <p:nvPicPr>
          <p:cNvPr id="9" name="Picture 8" descr="ky logo.png"/>
          <p:cNvPicPr>
            <a:picLocks noChangeAspect="1"/>
          </p:cNvPicPr>
          <p:nvPr/>
        </p:nvPicPr>
        <p:blipFill>
          <a:blip r:embed="rId8" cstate="print"/>
          <a:stretch>
            <a:fillRect/>
          </a:stretch>
        </p:blipFill>
        <p:spPr>
          <a:xfrm>
            <a:off x="686363" y="5867402"/>
            <a:ext cx="761437" cy="771644"/>
          </a:xfrm>
          <a:prstGeom prst="rect">
            <a:avLst/>
          </a:prstGeom>
        </p:spPr>
      </p:pic>
      <p:sp>
        <p:nvSpPr>
          <p:cNvPr id="10" name="Rectangle 9"/>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255668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3000" b="-3000"/>
          </a:stretch>
        </a:blipFill>
        <a:effectLst/>
      </p:bgPr>
    </p:bg>
    <p:spTree>
      <p:nvGrpSpPr>
        <p:cNvPr id="1" name=""/>
        <p:cNvGrpSpPr/>
        <p:nvPr/>
      </p:nvGrpSpPr>
      <p:grpSpPr>
        <a:xfrm>
          <a:off x="0" y="0"/>
          <a:ext cx="0" cy="0"/>
          <a:chOff x="0" y="0"/>
          <a:chExt cx="0" cy="0"/>
        </a:xfrm>
      </p:grpSpPr>
      <p:pic>
        <p:nvPicPr>
          <p:cNvPr id="5" name="Picture 4" descr="Cones.png"/>
          <p:cNvPicPr>
            <a:picLocks noChangeAspect="1"/>
          </p:cNvPicPr>
          <p:nvPr/>
        </p:nvPicPr>
        <p:blipFill>
          <a:blip r:embed="rId5" cstate="print"/>
          <a:stretch>
            <a:fillRect/>
          </a:stretch>
        </p:blipFill>
        <p:spPr>
          <a:xfrm>
            <a:off x="1981200" y="5943600"/>
            <a:ext cx="760516" cy="745983"/>
          </a:xfrm>
          <a:prstGeom prst="rect">
            <a:avLst/>
          </a:prstGeom>
        </p:spPr>
      </p:pic>
      <p:pic>
        <p:nvPicPr>
          <p:cNvPr id="8" name="Picture 7" descr="scale.png"/>
          <p:cNvPicPr>
            <a:picLocks noChangeAspect="1"/>
          </p:cNvPicPr>
          <p:nvPr/>
        </p:nvPicPr>
        <p:blipFill>
          <a:blip r:embed="rId6" cstate="print"/>
          <a:stretch>
            <a:fillRect/>
          </a:stretch>
        </p:blipFill>
        <p:spPr>
          <a:xfrm>
            <a:off x="3048000" y="5760864"/>
            <a:ext cx="3726397" cy="917134"/>
          </a:xfrm>
          <a:prstGeom prst="rect">
            <a:avLst/>
          </a:prstGeom>
        </p:spPr>
      </p:pic>
      <p:pic>
        <p:nvPicPr>
          <p:cNvPr id="9" name="Picture 8" descr="logo.png"/>
          <p:cNvPicPr>
            <a:picLocks noChangeAspect="1"/>
          </p:cNvPicPr>
          <p:nvPr/>
        </p:nvPicPr>
        <p:blipFill>
          <a:blip r:embed="rId7" cstate="print"/>
          <a:stretch>
            <a:fillRect/>
          </a:stretch>
        </p:blipFill>
        <p:spPr>
          <a:xfrm>
            <a:off x="8001000" y="6019800"/>
            <a:ext cx="785936" cy="514431"/>
          </a:xfrm>
          <a:prstGeom prst="rect">
            <a:avLst/>
          </a:prstGeom>
        </p:spPr>
      </p:pic>
      <p:pic>
        <p:nvPicPr>
          <p:cNvPr id="13" name="Picture 12" descr="strip2.png"/>
          <p:cNvPicPr>
            <a:picLocks noChangeAspect="1"/>
          </p:cNvPicPr>
          <p:nvPr/>
        </p:nvPicPr>
        <p:blipFill>
          <a:blip r:embed="rId8"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pic>
        <p:nvPicPr>
          <p:cNvPr id="6" name="Picture 5" descr="Barrel.png"/>
          <p:cNvPicPr>
            <a:picLocks noChangeAspect="1"/>
          </p:cNvPicPr>
          <p:nvPr/>
        </p:nvPicPr>
        <p:blipFill>
          <a:blip r:embed="rId9" cstate="print"/>
          <a:stretch>
            <a:fillRect/>
          </a:stretch>
        </p:blipFill>
        <p:spPr>
          <a:xfrm>
            <a:off x="7085759" y="5638800"/>
            <a:ext cx="610441" cy="1084585"/>
          </a:xfrm>
          <a:prstGeom prst="rect">
            <a:avLst/>
          </a:prstGeom>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descr="ky logo.png"/>
          <p:cNvPicPr>
            <a:picLocks noChangeAspect="1"/>
          </p:cNvPicPr>
          <p:nvPr/>
        </p:nvPicPr>
        <p:blipFill>
          <a:blip r:embed="rId10" cstate="print"/>
          <a:stretch>
            <a:fillRect/>
          </a:stretch>
        </p:blipFill>
        <p:spPr>
          <a:xfrm>
            <a:off x="686363" y="5867402"/>
            <a:ext cx="761437" cy="771644"/>
          </a:xfrm>
          <a:prstGeom prst="rect">
            <a:avLst/>
          </a:prstGeom>
        </p:spPr>
      </p:pic>
      <p:sp>
        <p:nvSpPr>
          <p:cNvPr id="10" name="Rectangle 3"/>
          <p:cNvSpPr txBox="1">
            <a:spLocks noChangeArrowheads="1"/>
          </p:cNvSpPr>
          <p:nvPr/>
        </p:nvSpPr>
        <p:spPr bwMode="auto">
          <a:xfrm>
            <a:off x="228600" y="530928"/>
            <a:ext cx="8686800" cy="541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3600" b="0" i="0" u="none" strike="noStrike" kern="0" cap="none" spc="0" normalizeH="0" baseline="0" noProof="0" dirty="0" smtClean="0">
                <a:ln>
                  <a:noFill/>
                </a:ln>
                <a:solidFill>
                  <a:srgbClr val="0066CC"/>
                </a:solidFill>
                <a:effectLst/>
                <a:uLnTx/>
                <a:uFillTx/>
                <a:latin typeface="Times New Roman" charset="0"/>
                <a:ea typeface="+mn-ea"/>
                <a:cs typeface="+mn-cs"/>
              </a:rPr>
              <a:t>Crash Data Analysis</a:t>
            </a:r>
          </a:p>
          <a:p>
            <a:pPr marL="0" marR="0" lvl="0" indent="0" algn="ctr"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endParaRPr kumimoji="1" lang="en-US" sz="3600" b="0" i="0" u="none" strike="noStrike" kern="0" cap="none" spc="0" normalizeH="0" baseline="0" noProof="0" dirty="0">
              <a:ln>
                <a:noFill/>
              </a:ln>
              <a:solidFill>
                <a:srgbClr val="0066CC"/>
              </a:solidFill>
              <a:effectLst/>
              <a:uLnTx/>
              <a:uFillTx/>
              <a:latin typeface="Times New Roman" charset="0"/>
              <a:ea typeface="+mn-ea"/>
              <a:cs typeface="+mn-cs"/>
            </a:endParaRPr>
          </a:p>
          <a:p>
            <a:pPr marL="0" marR="0" lvl="0" indent="0" algn="ctr"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endParaRPr kumimoji="1" lang="en-US" sz="3600" b="0" i="0" u="none" strike="noStrike" kern="0" cap="none" spc="0" normalizeH="0" baseline="0" noProof="0" dirty="0" smtClean="0">
              <a:ln>
                <a:noFill/>
              </a:ln>
              <a:solidFill>
                <a:srgbClr val="0066CC"/>
              </a:solidFill>
              <a:effectLst/>
              <a:uLnTx/>
              <a:uFillTx/>
              <a:latin typeface="Times New Roman" charset="0"/>
              <a:ea typeface="+mn-ea"/>
              <a:cs typeface="+mn-cs"/>
            </a:endParaRPr>
          </a:p>
          <a:p>
            <a:pPr marL="742950" marR="0" lvl="1" indent="0" algn="l" defTabSz="914400" rtl="0" eaLnBrk="0" fontAlgn="base" latinLnBrk="0" hangingPunct="0">
              <a:lnSpc>
                <a:spcPct val="100000"/>
              </a:lnSpc>
              <a:spcBef>
                <a:spcPct val="20000"/>
              </a:spcBef>
              <a:spcAft>
                <a:spcPct val="0"/>
              </a:spcAft>
              <a:buClr>
                <a:srgbClr val="0066CC"/>
              </a:buClr>
              <a:buSzTx/>
              <a:buFontTx/>
              <a:buNone/>
              <a:tabLst/>
              <a:defRPr/>
            </a:pPr>
            <a:endParaRPr kumimoji="1" lang="en-US" sz="1800" b="1" i="0" u="none" strike="noStrike" kern="0" cap="none" spc="0" normalizeH="0" baseline="0" noProof="0" dirty="0" smtClean="0">
              <a:ln>
                <a:noFill/>
              </a:ln>
              <a:solidFill>
                <a:srgbClr val="0066CC"/>
              </a:solidFill>
              <a:effectLst/>
              <a:uLnTx/>
              <a:uFillTx/>
              <a:latin typeface="Arial"/>
            </a:endParaRPr>
          </a:p>
          <a:p>
            <a:pPr marL="1085850" marR="0" lvl="1"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endParaRPr kumimoji="1" lang="en-US" sz="3600" b="1" i="0" u="none" strike="noStrike" kern="0" cap="none" spc="0" normalizeH="0" baseline="0" noProof="0" dirty="0" smtClean="0">
              <a:ln>
                <a:noFill/>
              </a:ln>
              <a:solidFill>
                <a:srgbClr val="C00000"/>
              </a:solidFill>
              <a:effectLst/>
              <a:uLnTx/>
              <a:uFillTx/>
              <a:latin typeface="Arial"/>
            </a:endParaRPr>
          </a:p>
          <a:p>
            <a:pPr marL="0" marR="0" lvl="0" indent="0" algn="l"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endParaRPr kumimoji="1" lang="en-US" sz="2000" b="0" i="0" u="none" strike="noStrike" kern="0" cap="none" spc="0" normalizeH="0" baseline="0" noProof="0" dirty="0">
              <a:ln>
                <a:noFill/>
              </a:ln>
              <a:solidFill>
                <a:srgbClr val="0066CC"/>
              </a:solidFill>
              <a:effectLst/>
              <a:uLnTx/>
              <a:uFillTx/>
              <a:latin typeface="Times New Roman" charset="0"/>
              <a:ea typeface="+mn-ea"/>
              <a:cs typeface="+mn-cs"/>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155616592"/>
              </p:ext>
            </p:extLst>
          </p:nvPr>
        </p:nvGraphicFramePr>
        <p:xfrm>
          <a:off x="2228850" y="1048579"/>
          <a:ext cx="5432014" cy="4712285"/>
        </p:xfrm>
        <a:graphic>
          <a:graphicData uri="http://schemas.openxmlformats.org/presentationml/2006/ole">
            <mc:AlternateContent xmlns:mc="http://schemas.openxmlformats.org/markup-compatibility/2006">
              <mc:Choice xmlns:v="urn:schemas-microsoft-com:vml" Requires="v">
                <p:oleObj spid="_x0000_s4202" name="Worksheet" r:id="rId11" imgW="13811357" imgH="11982330" progId="Excel.Sheet.12">
                  <p:embed/>
                </p:oleObj>
              </mc:Choice>
              <mc:Fallback>
                <p:oleObj name="Worksheet" r:id="rId11" imgW="13811357" imgH="11982330" progId="Excel.Sheet.12">
                  <p:embed/>
                  <p:pic>
                    <p:nvPicPr>
                      <p:cNvPr id="0" name="Picture 5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28850" y="1048579"/>
                        <a:ext cx="5432014" cy="47122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625558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000" b="-3000"/>
          </a:stretch>
        </a:blipFill>
        <a:effectLst/>
      </p:bgPr>
    </p:bg>
    <p:spTree>
      <p:nvGrpSpPr>
        <p:cNvPr id="1" name=""/>
        <p:cNvGrpSpPr/>
        <p:nvPr/>
      </p:nvGrpSpPr>
      <p:grpSpPr>
        <a:xfrm>
          <a:off x="0" y="0"/>
          <a:ext cx="0" cy="0"/>
          <a:chOff x="0" y="0"/>
          <a:chExt cx="0" cy="0"/>
        </a:xfrm>
      </p:grpSpPr>
      <p:pic>
        <p:nvPicPr>
          <p:cNvPr id="5" name="Picture 4" descr="Cones.png"/>
          <p:cNvPicPr>
            <a:picLocks noChangeAspect="1"/>
          </p:cNvPicPr>
          <p:nvPr/>
        </p:nvPicPr>
        <p:blipFill>
          <a:blip r:embed="rId4" cstate="print"/>
          <a:stretch>
            <a:fillRect/>
          </a:stretch>
        </p:blipFill>
        <p:spPr>
          <a:xfrm>
            <a:off x="1981200" y="5943600"/>
            <a:ext cx="760516" cy="745983"/>
          </a:xfrm>
          <a:prstGeom prst="rect">
            <a:avLst/>
          </a:prstGeom>
        </p:spPr>
      </p:pic>
      <p:pic>
        <p:nvPicPr>
          <p:cNvPr id="8" name="Picture 7" descr="scale.png"/>
          <p:cNvPicPr>
            <a:picLocks noChangeAspect="1"/>
          </p:cNvPicPr>
          <p:nvPr/>
        </p:nvPicPr>
        <p:blipFill>
          <a:blip r:embed="rId5" cstate="print"/>
          <a:stretch>
            <a:fillRect/>
          </a:stretch>
        </p:blipFill>
        <p:spPr>
          <a:xfrm>
            <a:off x="3048000" y="5760864"/>
            <a:ext cx="3726397" cy="917134"/>
          </a:xfrm>
          <a:prstGeom prst="rect">
            <a:avLst/>
          </a:prstGeom>
        </p:spPr>
      </p:pic>
      <p:pic>
        <p:nvPicPr>
          <p:cNvPr id="9" name="Picture 8" descr="logo.png"/>
          <p:cNvPicPr>
            <a:picLocks noChangeAspect="1"/>
          </p:cNvPicPr>
          <p:nvPr/>
        </p:nvPicPr>
        <p:blipFill>
          <a:blip r:embed="rId6" cstate="print"/>
          <a:stretch>
            <a:fillRect/>
          </a:stretch>
        </p:blipFill>
        <p:spPr>
          <a:xfrm>
            <a:off x="8001000" y="6019800"/>
            <a:ext cx="785936" cy="514431"/>
          </a:xfrm>
          <a:prstGeom prst="rect">
            <a:avLst/>
          </a:prstGeom>
        </p:spPr>
      </p:pic>
      <p:pic>
        <p:nvPicPr>
          <p:cNvPr id="13" name="Picture 12" descr="strip2.png"/>
          <p:cNvPicPr>
            <a:picLocks noChangeAspect="1"/>
          </p:cNvPicPr>
          <p:nvPr/>
        </p:nvPicPr>
        <p:blipFill>
          <a:blip r:embed="rId7"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pic>
        <p:nvPicPr>
          <p:cNvPr id="6" name="Picture 5" descr="Barrel.png"/>
          <p:cNvPicPr>
            <a:picLocks noChangeAspect="1"/>
          </p:cNvPicPr>
          <p:nvPr/>
        </p:nvPicPr>
        <p:blipFill>
          <a:blip r:embed="rId8" cstate="print"/>
          <a:stretch>
            <a:fillRect/>
          </a:stretch>
        </p:blipFill>
        <p:spPr>
          <a:xfrm>
            <a:off x="7085759" y="5638800"/>
            <a:ext cx="610441" cy="1084585"/>
          </a:xfrm>
          <a:prstGeom prst="rect">
            <a:avLst/>
          </a:prstGeom>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descr="ky logo.png"/>
          <p:cNvPicPr>
            <a:picLocks noChangeAspect="1"/>
          </p:cNvPicPr>
          <p:nvPr/>
        </p:nvPicPr>
        <p:blipFill>
          <a:blip r:embed="rId9" cstate="print"/>
          <a:stretch>
            <a:fillRect/>
          </a:stretch>
        </p:blipFill>
        <p:spPr>
          <a:xfrm>
            <a:off x="686363" y="5867402"/>
            <a:ext cx="761437" cy="771644"/>
          </a:xfrm>
          <a:prstGeom prst="rect">
            <a:avLst/>
          </a:prstGeom>
        </p:spPr>
      </p:pic>
      <p:sp>
        <p:nvSpPr>
          <p:cNvPr id="10" name="Rectangle 3"/>
          <p:cNvSpPr txBox="1">
            <a:spLocks noChangeArrowheads="1"/>
          </p:cNvSpPr>
          <p:nvPr/>
        </p:nvSpPr>
        <p:spPr bwMode="auto">
          <a:xfrm>
            <a:off x="228600" y="519153"/>
            <a:ext cx="8686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3600" b="0" i="0" u="sng" strike="noStrike" kern="0" cap="none" spc="0" normalizeH="0" baseline="0" noProof="0" dirty="0" smtClean="0">
                <a:ln>
                  <a:noFill/>
                </a:ln>
                <a:solidFill>
                  <a:srgbClr val="0066CC"/>
                </a:solidFill>
                <a:effectLst/>
                <a:uLnTx/>
                <a:uFillTx/>
                <a:latin typeface="Times New Roman" charset="0"/>
                <a:ea typeface="+mn-ea"/>
                <a:cs typeface="+mn-cs"/>
              </a:rPr>
              <a:t>HSIP Design Process</a:t>
            </a:r>
          </a:p>
          <a:p>
            <a:pPr marL="0" marR="0" lvl="0" indent="0" algn="ctr"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3600" b="0" i="0" u="none" strike="noStrike" kern="0" cap="none" spc="0" normalizeH="0" baseline="0" noProof="0" dirty="0" smtClean="0">
                <a:ln>
                  <a:noFill/>
                </a:ln>
                <a:solidFill>
                  <a:srgbClr val="0066CC"/>
                </a:solidFill>
                <a:effectLst/>
                <a:uLnTx/>
                <a:uFillTx/>
                <a:latin typeface="Times New Roman" charset="0"/>
                <a:ea typeface="+mn-ea"/>
                <a:cs typeface="+mn-cs"/>
              </a:rPr>
              <a:t>A Non-Traditional Way</a:t>
            </a:r>
          </a:p>
          <a:p>
            <a:pPr marL="0" marR="0" lvl="0" indent="0" algn="l"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2000" b="0" i="0" u="none" strike="noStrike" kern="0" cap="none" spc="0" normalizeH="0" baseline="0" noProof="0" dirty="0">
                <a:ln>
                  <a:noFill/>
                </a:ln>
                <a:solidFill>
                  <a:srgbClr val="0066CC"/>
                </a:solidFill>
                <a:effectLst/>
                <a:uLnTx/>
                <a:uFillTx/>
                <a:latin typeface="Times New Roman" charset="0"/>
                <a:ea typeface="+mn-ea"/>
                <a:cs typeface="+mn-cs"/>
              </a:rPr>
              <a:t>	</a:t>
            </a:r>
          </a:p>
          <a:p>
            <a:pPr marR="0" lvl="1" indent="0" algn="l" defTabSz="914400" rtl="0" eaLnBrk="0" fontAlgn="base" latinLnBrk="0" hangingPunct="0">
              <a:lnSpc>
                <a:spcPct val="100000"/>
              </a:lnSpc>
              <a:spcBef>
                <a:spcPct val="20000"/>
              </a:spcBef>
              <a:spcAft>
                <a:spcPct val="0"/>
              </a:spcAft>
              <a:buClr>
                <a:srgbClr val="0066CC"/>
              </a:buClr>
              <a:buSzTx/>
              <a:buNone/>
              <a:tabLst/>
              <a:defRPr/>
            </a:pPr>
            <a:r>
              <a:rPr kumimoji="1" lang="en-US" sz="2400" b="1" i="0" u="none" strike="noStrike" kern="0" cap="none" spc="0" normalizeH="0" baseline="0" noProof="0" dirty="0" smtClean="0">
                <a:ln>
                  <a:noFill/>
                </a:ln>
                <a:solidFill>
                  <a:srgbClr val="0066CC"/>
                </a:solidFill>
                <a:effectLst/>
                <a:uLnTx/>
                <a:uFillTx/>
                <a:latin typeface="Arial"/>
              </a:rPr>
              <a:t>   Provide a Design that Improves the Corridor</a:t>
            </a:r>
          </a:p>
          <a:p>
            <a:pPr marL="1485900" marR="0" lvl="2"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r>
              <a:rPr kumimoji="1" lang="en-US" sz="2000" b="1" i="0" u="none" strike="noStrike" kern="0" cap="none" spc="0" normalizeH="0" baseline="0" noProof="0" dirty="0" smtClean="0">
                <a:ln>
                  <a:noFill/>
                </a:ln>
                <a:solidFill>
                  <a:srgbClr val="0066CC"/>
                </a:solidFill>
                <a:effectLst/>
                <a:uLnTx/>
                <a:uFillTx/>
                <a:latin typeface="Arial"/>
              </a:rPr>
              <a:t>Design guidelines are more likely used as a guide</a:t>
            </a:r>
            <a:endParaRPr lang="en-US" sz="2000" kern="0" dirty="0" smtClean="0">
              <a:solidFill>
                <a:srgbClr val="0066CC"/>
              </a:solidFill>
              <a:latin typeface="Arial"/>
            </a:endParaRPr>
          </a:p>
          <a:p>
            <a:pPr marL="1485900" marR="0" lvl="2"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r>
              <a:rPr kumimoji="1" lang="en-US" sz="2000" b="1" i="0" u="none" strike="noStrike" kern="0" cap="none" spc="0" normalizeH="0" baseline="0" noProof="0" dirty="0" smtClean="0">
                <a:ln>
                  <a:noFill/>
                </a:ln>
                <a:solidFill>
                  <a:srgbClr val="0066CC"/>
                </a:solidFill>
                <a:effectLst/>
                <a:uLnTx/>
                <a:uFillTx/>
                <a:latin typeface="Arial"/>
              </a:rPr>
              <a:t>Exceptions are normal</a:t>
            </a:r>
          </a:p>
          <a:p>
            <a:pPr marL="1485900" marR="0" lvl="2"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r>
              <a:rPr lang="en-US" sz="2000" kern="0" dirty="0" smtClean="0">
                <a:solidFill>
                  <a:srgbClr val="0066CC"/>
                </a:solidFill>
                <a:latin typeface="Arial"/>
              </a:rPr>
              <a:t>Notes are more general, giving the resident engineer more flexibility in the exact locations for improvements</a:t>
            </a:r>
          </a:p>
          <a:p>
            <a:pPr marL="1485900" lvl="2" indent="-342900">
              <a:buClr>
                <a:srgbClr val="0066CC"/>
              </a:buClr>
              <a:buFont typeface="Arial" panose="020B0604020202020204" pitchFamily="34" charset="0"/>
              <a:buChar char="•"/>
              <a:defRPr/>
            </a:pPr>
            <a:r>
              <a:rPr lang="en-US" sz="2000" kern="0" dirty="0" smtClean="0">
                <a:solidFill>
                  <a:srgbClr val="0066CC"/>
                </a:solidFill>
                <a:latin typeface="Arial"/>
              </a:rPr>
              <a:t>Improvements </a:t>
            </a:r>
            <a:r>
              <a:rPr lang="en-US" sz="2000" kern="0" dirty="0">
                <a:solidFill>
                  <a:srgbClr val="0066CC"/>
                </a:solidFill>
                <a:latin typeface="Arial"/>
              </a:rPr>
              <a:t>are made to match funds</a:t>
            </a:r>
          </a:p>
          <a:p>
            <a:pPr marR="0" lvl="2" indent="0" algn="l" defTabSz="914400" rtl="0" eaLnBrk="0" fontAlgn="base" latinLnBrk="0" hangingPunct="0">
              <a:lnSpc>
                <a:spcPct val="100000"/>
              </a:lnSpc>
              <a:spcBef>
                <a:spcPct val="20000"/>
              </a:spcBef>
              <a:spcAft>
                <a:spcPct val="0"/>
              </a:spcAft>
              <a:buClr>
                <a:srgbClr val="0066CC"/>
              </a:buClr>
              <a:buSzTx/>
              <a:buNone/>
              <a:tabLst/>
              <a:defRPr/>
            </a:pPr>
            <a:endParaRPr kumimoji="1" lang="en-US" sz="2000" b="1" i="0" u="none" strike="noStrike" kern="0" cap="none" spc="0" normalizeH="0" baseline="0" noProof="0" dirty="0" smtClean="0">
              <a:ln>
                <a:noFill/>
              </a:ln>
              <a:solidFill>
                <a:srgbClr val="0066CC"/>
              </a:solidFill>
              <a:effectLst/>
              <a:uLnTx/>
              <a:uFillTx/>
              <a:latin typeface="Arial"/>
            </a:endParaRPr>
          </a:p>
          <a:p>
            <a:pPr marL="1485900" marR="0" lvl="2"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endParaRPr kumimoji="1" lang="en-US" sz="2000" b="1" i="0" u="none" strike="noStrike" kern="0" cap="none" spc="0" normalizeH="0" baseline="0" noProof="0" dirty="0" smtClean="0">
              <a:ln>
                <a:noFill/>
              </a:ln>
              <a:solidFill>
                <a:srgbClr val="0066CC"/>
              </a:solidFill>
              <a:effectLst/>
              <a:uLnTx/>
              <a:uFillTx/>
              <a:latin typeface="Arial"/>
            </a:endParaRPr>
          </a:p>
          <a:p>
            <a:pPr marL="1485900" marR="0" lvl="2"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endParaRPr kumimoji="1" lang="en-US" sz="1400" b="1" i="0" u="none" strike="noStrike" kern="0" cap="none" spc="0" normalizeH="0" baseline="0" noProof="0" dirty="0">
              <a:ln>
                <a:noFill/>
              </a:ln>
              <a:solidFill>
                <a:srgbClr val="0066CC"/>
              </a:solidFill>
              <a:effectLst/>
              <a:uLnTx/>
              <a:uFillTx/>
              <a:latin typeface="Arial"/>
            </a:endParaRPr>
          </a:p>
        </p:txBody>
      </p:sp>
    </p:spTree>
    <p:extLst>
      <p:ext uri="{BB962C8B-B14F-4D97-AF65-F5344CB8AC3E}">
        <p14:creationId xmlns:p14="http://schemas.microsoft.com/office/powerpoint/2010/main" val="328651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fade">
                                      <p:cBhvr>
                                        <p:cTn id="7" dur="500"/>
                                        <p:tgtEl>
                                          <p:spTgt spid="10">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fade">
                                      <p:cBhvr>
                                        <p:cTn id="12" dur="500"/>
                                        <p:tgtEl>
                                          <p:spTgt spid="10">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animEffect transition="in" filter="fade">
                                      <p:cBhvr>
                                        <p:cTn id="17" dur="500"/>
                                        <p:tgtEl>
                                          <p:spTgt spid="10">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7" end="7"/>
                                            </p:txEl>
                                          </p:spTgt>
                                        </p:tgtEl>
                                        <p:attrNameLst>
                                          <p:attrName>style.visibility</p:attrName>
                                        </p:attrNameLst>
                                      </p:cBhvr>
                                      <p:to>
                                        <p:strVal val="visible"/>
                                      </p:to>
                                    </p:set>
                                    <p:animEffect transition="in" filter="fade">
                                      <p:cBhvr>
                                        <p:cTn id="22"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nes.png"/>
          <p:cNvPicPr>
            <a:picLocks noChangeAspect="1"/>
          </p:cNvPicPr>
          <p:nvPr/>
        </p:nvPicPr>
        <p:blipFill>
          <a:blip r:embed="rId3" cstate="print"/>
          <a:stretch>
            <a:fillRect/>
          </a:stretch>
        </p:blipFill>
        <p:spPr>
          <a:xfrm>
            <a:off x="1981200" y="5943600"/>
            <a:ext cx="760516" cy="745983"/>
          </a:xfrm>
          <a:prstGeom prst="rect">
            <a:avLst/>
          </a:prstGeom>
        </p:spPr>
      </p:pic>
      <p:pic>
        <p:nvPicPr>
          <p:cNvPr id="8" name="Picture 7" descr="scale.png"/>
          <p:cNvPicPr>
            <a:picLocks noChangeAspect="1"/>
          </p:cNvPicPr>
          <p:nvPr/>
        </p:nvPicPr>
        <p:blipFill>
          <a:blip r:embed="rId4" cstate="print"/>
          <a:stretch>
            <a:fillRect/>
          </a:stretch>
        </p:blipFill>
        <p:spPr>
          <a:xfrm>
            <a:off x="3048000" y="5760864"/>
            <a:ext cx="3726397" cy="917134"/>
          </a:xfrm>
          <a:prstGeom prst="rect">
            <a:avLst/>
          </a:prstGeom>
        </p:spPr>
      </p:pic>
      <p:pic>
        <p:nvPicPr>
          <p:cNvPr id="9" name="Picture 8" descr="logo.png"/>
          <p:cNvPicPr>
            <a:picLocks noChangeAspect="1"/>
          </p:cNvPicPr>
          <p:nvPr/>
        </p:nvPicPr>
        <p:blipFill>
          <a:blip r:embed="rId5" cstate="print"/>
          <a:stretch>
            <a:fillRect/>
          </a:stretch>
        </p:blipFill>
        <p:spPr>
          <a:xfrm>
            <a:off x="8001000" y="6019800"/>
            <a:ext cx="785936" cy="514431"/>
          </a:xfrm>
          <a:prstGeom prst="rect">
            <a:avLst/>
          </a:prstGeom>
        </p:spPr>
      </p:pic>
      <p:pic>
        <p:nvPicPr>
          <p:cNvPr id="13" name="Picture 12" descr="strip2.png"/>
          <p:cNvPicPr>
            <a:picLocks noChangeAspect="1"/>
          </p:cNvPicPr>
          <p:nvPr/>
        </p:nvPicPr>
        <p:blipFill>
          <a:blip r:embed="rId6"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pic>
        <p:nvPicPr>
          <p:cNvPr id="6" name="Picture 5" descr="Barrel.png"/>
          <p:cNvPicPr>
            <a:picLocks noChangeAspect="1"/>
          </p:cNvPicPr>
          <p:nvPr/>
        </p:nvPicPr>
        <p:blipFill>
          <a:blip r:embed="rId7" cstate="print"/>
          <a:stretch>
            <a:fillRect/>
          </a:stretch>
        </p:blipFill>
        <p:spPr>
          <a:xfrm>
            <a:off x="7085759" y="5638800"/>
            <a:ext cx="610441" cy="1084585"/>
          </a:xfrm>
          <a:prstGeom prst="rect">
            <a:avLst/>
          </a:prstGeom>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8" cstate="print"/>
          <a:stretch>
            <a:fillRect/>
          </a:stretch>
        </p:blipFill>
        <p:spPr>
          <a:xfrm>
            <a:off x="686363" y="5867402"/>
            <a:ext cx="761437" cy="771644"/>
          </a:xfrm>
          <a:prstGeom prst="rect">
            <a:avLst/>
          </a:prstGeom>
        </p:spPr>
      </p:pic>
      <p:sp>
        <p:nvSpPr>
          <p:cNvPr id="10" name="Rectangle 3"/>
          <p:cNvSpPr txBox="1">
            <a:spLocks noChangeArrowheads="1"/>
          </p:cNvSpPr>
          <p:nvPr/>
        </p:nvSpPr>
        <p:spPr bwMode="auto">
          <a:xfrm>
            <a:off x="228600" y="523828"/>
            <a:ext cx="8686800" cy="453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3600" b="0" i="0" u="sng" strike="noStrike" kern="0" cap="none" spc="0" normalizeH="0" baseline="0" noProof="0" dirty="0" smtClean="0">
                <a:ln>
                  <a:noFill/>
                </a:ln>
                <a:solidFill>
                  <a:srgbClr val="0066CC"/>
                </a:solidFill>
                <a:effectLst/>
                <a:uLnTx/>
                <a:uFillTx/>
                <a:latin typeface="Times New Roman" charset="0"/>
                <a:ea typeface="+mn-ea"/>
                <a:cs typeface="+mn-cs"/>
              </a:rPr>
              <a:t>HSIP Design Process</a:t>
            </a:r>
          </a:p>
          <a:p>
            <a:pPr marL="0" marR="0" lvl="0" indent="0" algn="ctr"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3600" b="0" i="0" u="none" strike="noStrike" kern="0" cap="none" spc="0" normalizeH="0" baseline="0" noProof="0" dirty="0" smtClean="0">
                <a:ln>
                  <a:noFill/>
                </a:ln>
                <a:solidFill>
                  <a:srgbClr val="0066CC"/>
                </a:solidFill>
                <a:effectLst/>
                <a:uLnTx/>
                <a:uFillTx/>
                <a:latin typeface="Times New Roman" charset="0"/>
                <a:ea typeface="+mn-ea"/>
                <a:cs typeface="+mn-cs"/>
              </a:rPr>
              <a:t>A Non-Traditional Way</a:t>
            </a:r>
          </a:p>
          <a:p>
            <a:pPr lvl="0">
              <a:buClr>
                <a:srgbClr val="00CCFF"/>
              </a:buClr>
              <a:defRPr/>
            </a:pPr>
            <a:endParaRPr lang="en-US" sz="2400" b="1" kern="0" dirty="0" smtClean="0">
              <a:solidFill>
                <a:srgbClr val="0066CC"/>
              </a:solidFill>
              <a:latin typeface="Arial"/>
            </a:endParaRPr>
          </a:p>
          <a:p>
            <a:pPr lvl="0" algn="l">
              <a:buClr>
                <a:srgbClr val="00CCFF"/>
              </a:buClr>
              <a:defRPr/>
            </a:pPr>
            <a:r>
              <a:rPr lang="en-US" sz="2400" b="1" kern="0" dirty="0" smtClean="0">
                <a:solidFill>
                  <a:srgbClr val="0066CC"/>
                </a:solidFill>
                <a:latin typeface="Arial"/>
              </a:rPr>
              <a:t>         Plan Development and Deliverable:</a:t>
            </a:r>
            <a:endParaRPr kumimoji="1" lang="en-US" sz="2400" b="0" i="0" u="none" strike="noStrike" kern="0" cap="none" spc="0" normalizeH="0" baseline="0" noProof="0" dirty="0" smtClean="0">
              <a:ln>
                <a:noFill/>
              </a:ln>
              <a:solidFill>
                <a:srgbClr val="0066CC"/>
              </a:solidFill>
              <a:effectLst/>
              <a:uLnTx/>
              <a:uFillTx/>
            </a:endParaRPr>
          </a:p>
          <a:p>
            <a:pPr marL="1085850" marR="0" lvl="1"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r>
              <a:rPr kumimoji="1" lang="en-US" sz="2000" b="1" i="0" u="none" strike="noStrike" kern="0" cap="none" spc="0" normalizeH="0" baseline="0" noProof="0" dirty="0" smtClean="0">
                <a:ln>
                  <a:noFill/>
                </a:ln>
                <a:solidFill>
                  <a:srgbClr val="0066CC"/>
                </a:solidFill>
                <a:effectLst/>
                <a:uLnTx/>
                <a:uFillTx/>
                <a:latin typeface="Arial"/>
              </a:rPr>
              <a:t>Survey </a:t>
            </a:r>
            <a:r>
              <a:rPr kumimoji="1" lang="en-US" sz="2000" b="1" i="0" u="none" strike="noStrike" kern="0" cap="none" spc="0" normalizeH="0" baseline="0" noProof="0" dirty="0">
                <a:ln>
                  <a:noFill/>
                </a:ln>
                <a:solidFill>
                  <a:srgbClr val="0066CC"/>
                </a:solidFill>
                <a:effectLst/>
                <a:uLnTx/>
                <a:uFillTx/>
                <a:latin typeface="Arial"/>
              </a:rPr>
              <a:t>specific </a:t>
            </a:r>
            <a:r>
              <a:rPr kumimoji="1" lang="en-US" sz="2000" b="1" i="0" u="none" strike="noStrike" kern="0" cap="none" spc="0" normalizeH="0" baseline="0" noProof="0" dirty="0" smtClean="0">
                <a:ln>
                  <a:noFill/>
                </a:ln>
                <a:solidFill>
                  <a:srgbClr val="0066CC"/>
                </a:solidFill>
                <a:effectLst/>
                <a:uLnTx/>
                <a:uFillTx/>
                <a:latin typeface="Arial"/>
              </a:rPr>
              <a:t>features only</a:t>
            </a:r>
          </a:p>
          <a:p>
            <a:pPr marL="1485900" marR="0" lvl="2"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r>
              <a:rPr kumimoji="1" lang="en-US" sz="2000" b="1" i="0" u="none" strike="noStrike" kern="0" cap="none" spc="0" normalizeH="0" baseline="0" noProof="0" dirty="0" smtClean="0">
                <a:ln>
                  <a:noFill/>
                </a:ln>
                <a:solidFill>
                  <a:srgbClr val="0066CC"/>
                </a:solidFill>
                <a:effectLst/>
                <a:uLnTx/>
                <a:uFillTx/>
                <a:latin typeface="Arial"/>
              </a:rPr>
              <a:t>X-sections at critical locations (curves / pipes)</a:t>
            </a:r>
          </a:p>
          <a:p>
            <a:pPr marL="1485900" marR="0" lvl="2"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r>
              <a:rPr kumimoji="1" lang="en-US" sz="2000" b="1" i="0" u="none" strike="noStrike" kern="0" cap="none" spc="0" normalizeH="0" baseline="0" noProof="0" dirty="0" smtClean="0">
                <a:ln>
                  <a:noFill/>
                </a:ln>
                <a:solidFill>
                  <a:srgbClr val="0066CC"/>
                </a:solidFill>
                <a:effectLst/>
                <a:uLnTx/>
                <a:uFillTx/>
                <a:latin typeface="Arial"/>
              </a:rPr>
              <a:t>Guardrail</a:t>
            </a:r>
          </a:p>
          <a:p>
            <a:pPr marL="1485900" marR="0" lvl="2"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r>
              <a:rPr kumimoji="1" lang="en-US" sz="2000" b="1" i="0" u="none" strike="noStrike" kern="0" cap="none" spc="0" normalizeH="0" baseline="0" noProof="0" dirty="0" smtClean="0">
                <a:ln>
                  <a:noFill/>
                </a:ln>
                <a:solidFill>
                  <a:srgbClr val="0066CC"/>
                </a:solidFill>
                <a:effectLst/>
                <a:uLnTx/>
                <a:uFillTx/>
                <a:latin typeface="Arial"/>
              </a:rPr>
              <a:t>Utilities above ground and level D only</a:t>
            </a:r>
          </a:p>
          <a:p>
            <a:pPr marL="1485900" lvl="2" indent="-342900">
              <a:buClr>
                <a:srgbClr val="0066CC"/>
              </a:buClr>
              <a:buFont typeface="Arial" panose="020B0604020202020204" pitchFamily="34" charset="0"/>
              <a:buChar char="•"/>
              <a:defRPr/>
            </a:pPr>
            <a:r>
              <a:rPr lang="en-US" sz="2000" kern="0" dirty="0">
                <a:solidFill>
                  <a:srgbClr val="0066CC"/>
                </a:solidFill>
                <a:latin typeface="Arial"/>
              </a:rPr>
              <a:t>Utilities </a:t>
            </a:r>
            <a:r>
              <a:rPr lang="en-US" sz="2000" kern="0" dirty="0" smtClean="0">
                <a:solidFill>
                  <a:srgbClr val="0066CC"/>
                </a:solidFill>
                <a:latin typeface="Arial"/>
              </a:rPr>
              <a:t>Noted on plans </a:t>
            </a:r>
            <a:r>
              <a:rPr lang="en-US" sz="2000" kern="0" dirty="0">
                <a:solidFill>
                  <a:srgbClr val="0066CC"/>
                </a:solidFill>
                <a:latin typeface="Arial"/>
              </a:rPr>
              <a:t>(Burden on Contractor)</a:t>
            </a:r>
          </a:p>
          <a:p>
            <a:pPr marL="1085850" marR="0" lvl="1"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r>
              <a:rPr kumimoji="1" lang="en-US" sz="2000" b="1" i="0" u="none" strike="noStrike" kern="0" cap="none" spc="0" normalizeH="0" baseline="0" noProof="0" dirty="0" smtClean="0">
                <a:ln>
                  <a:noFill/>
                </a:ln>
                <a:solidFill>
                  <a:srgbClr val="0066CC"/>
                </a:solidFill>
                <a:effectLst/>
                <a:uLnTx/>
                <a:uFillTx/>
                <a:latin typeface="Arial"/>
              </a:rPr>
              <a:t>Final </a:t>
            </a:r>
            <a:r>
              <a:rPr kumimoji="1" lang="en-US" sz="2000" b="1" i="0" u="none" strike="noStrike" kern="0" cap="none" spc="0" normalizeH="0" baseline="0" noProof="0" dirty="0">
                <a:ln>
                  <a:noFill/>
                </a:ln>
                <a:solidFill>
                  <a:srgbClr val="0066CC"/>
                </a:solidFill>
                <a:effectLst/>
                <a:uLnTx/>
                <a:uFillTx/>
                <a:latin typeface="Arial"/>
              </a:rPr>
              <a:t>Design Using Geotech </a:t>
            </a:r>
            <a:r>
              <a:rPr kumimoji="1" lang="en-US" sz="2000" b="1" i="0" u="none" strike="noStrike" kern="0" cap="none" spc="0" normalizeH="0" baseline="0" noProof="0" dirty="0" smtClean="0">
                <a:ln>
                  <a:noFill/>
                </a:ln>
                <a:solidFill>
                  <a:srgbClr val="0066CC"/>
                </a:solidFill>
                <a:effectLst/>
                <a:uLnTx/>
                <a:uFillTx/>
                <a:latin typeface="Arial"/>
              </a:rPr>
              <a:t>Overview (if any geotech)</a:t>
            </a:r>
            <a:endParaRPr kumimoji="1" lang="en-US" sz="2000" b="1" i="0" u="none" strike="noStrike" kern="0" cap="none" spc="0" normalizeH="0" baseline="0" noProof="0" dirty="0">
              <a:ln>
                <a:noFill/>
              </a:ln>
              <a:solidFill>
                <a:srgbClr val="0066CC"/>
              </a:solidFill>
              <a:effectLst/>
              <a:uLnTx/>
              <a:uFillTx/>
              <a:latin typeface="Arial"/>
            </a:endParaRPr>
          </a:p>
          <a:p>
            <a:pPr marL="1085850" marR="0" lvl="1" indent="-342900" algn="l" defTabSz="914400" rtl="0" eaLnBrk="0" fontAlgn="base" latinLnBrk="0" hangingPunct="0">
              <a:lnSpc>
                <a:spcPct val="100000"/>
              </a:lnSpc>
              <a:spcBef>
                <a:spcPct val="20000"/>
              </a:spcBef>
              <a:spcAft>
                <a:spcPct val="0"/>
              </a:spcAft>
              <a:buClr>
                <a:srgbClr val="0066CC"/>
              </a:buClr>
              <a:buSzTx/>
              <a:buFont typeface="Arial" panose="020B0604020202020204" pitchFamily="34" charset="0"/>
              <a:buChar char="•"/>
              <a:tabLst/>
              <a:defRPr/>
            </a:pPr>
            <a:r>
              <a:rPr kumimoji="1" lang="en-US" sz="2000" b="1" i="0" u="none" strike="noStrike" kern="0" cap="none" spc="0" normalizeH="0" baseline="0" noProof="0" dirty="0" smtClean="0">
                <a:ln>
                  <a:noFill/>
                </a:ln>
                <a:solidFill>
                  <a:srgbClr val="0066CC"/>
                </a:solidFill>
                <a:effectLst/>
                <a:uLnTx/>
                <a:uFillTx/>
                <a:latin typeface="Arial"/>
              </a:rPr>
              <a:t>(</a:t>
            </a:r>
            <a:r>
              <a:rPr kumimoji="1" lang="en-US" sz="2000" b="1" i="0" u="none" strike="noStrike" kern="0" cap="none" spc="0" normalizeH="0" baseline="0" noProof="0" dirty="0">
                <a:ln>
                  <a:noFill/>
                </a:ln>
                <a:solidFill>
                  <a:srgbClr val="0066CC"/>
                </a:solidFill>
                <a:effectLst/>
                <a:uLnTx/>
                <a:uFillTx/>
                <a:latin typeface="Arial"/>
              </a:rPr>
              <a:t>Hybrid Design) Large scale </a:t>
            </a:r>
            <a:r>
              <a:rPr kumimoji="1" lang="en-US" sz="2000" b="1" i="0" u="none" strike="noStrike" kern="0" cap="none" spc="0" normalizeH="0" baseline="0" noProof="0" dirty="0" smtClean="0">
                <a:ln>
                  <a:noFill/>
                </a:ln>
                <a:solidFill>
                  <a:srgbClr val="0066CC"/>
                </a:solidFill>
                <a:effectLst/>
                <a:uLnTx/>
                <a:uFillTx/>
                <a:latin typeface="Arial"/>
              </a:rPr>
              <a:t>( 1”=100</a:t>
            </a:r>
            <a:r>
              <a:rPr kumimoji="1" lang="en-US" sz="2000" b="1" i="0" u="none" strike="noStrike" kern="0" cap="none" spc="0" normalizeH="0" baseline="0" noProof="0" dirty="0">
                <a:ln>
                  <a:noFill/>
                </a:ln>
                <a:solidFill>
                  <a:srgbClr val="0066CC"/>
                </a:solidFill>
                <a:effectLst/>
                <a:uLnTx/>
                <a:uFillTx/>
                <a:latin typeface="Arial"/>
              </a:rPr>
              <a:t>’ or 200’) plan sheets </a:t>
            </a:r>
          </a:p>
        </p:txBody>
      </p:sp>
    </p:spTree>
    <p:extLst>
      <p:ext uri="{BB962C8B-B14F-4D97-AF65-F5344CB8AC3E}">
        <p14:creationId xmlns:p14="http://schemas.microsoft.com/office/powerpoint/2010/main" val="386636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fade">
                                      <p:cBhvr>
                                        <p:cTn id="7" dur="500"/>
                                        <p:tgtEl>
                                          <p:spTgt spid="10">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5" end="5"/>
                                            </p:txEl>
                                          </p:spTgt>
                                        </p:tgtEl>
                                        <p:attrNameLst>
                                          <p:attrName>style.visibility</p:attrName>
                                        </p:attrNameLst>
                                      </p:cBhvr>
                                      <p:to>
                                        <p:strVal val="visible"/>
                                      </p:to>
                                    </p:set>
                                    <p:animEffect transition="in" filter="fade">
                                      <p:cBhvr>
                                        <p:cTn id="10" dur="500"/>
                                        <p:tgtEl>
                                          <p:spTgt spid="10">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6" end="6"/>
                                            </p:txEl>
                                          </p:spTgt>
                                        </p:tgtEl>
                                        <p:attrNameLst>
                                          <p:attrName>style.visibility</p:attrName>
                                        </p:attrNameLst>
                                      </p:cBhvr>
                                      <p:to>
                                        <p:strVal val="visible"/>
                                      </p:to>
                                    </p:set>
                                    <p:animEffect transition="in" filter="fade">
                                      <p:cBhvr>
                                        <p:cTn id="13" dur="500"/>
                                        <p:tgtEl>
                                          <p:spTgt spid="10">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7" end="7"/>
                                            </p:txEl>
                                          </p:spTgt>
                                        </p:tgtEl>
                                        <p:attrNameLst>
                                          <p:attrName>style.visibility</p:attrName>
                                        </p:attrNameLst>
                                      </p:cBhvr>
                                      <p:to>
                                        <p:strVal val="visible"/>
                                      </p:to>
                                    </p:set>
                                    <p:animEffect transition="in" filter="fade">
                                      <p:cBhvr>
                                        <p:cTn id="16" dur="500"/>
                                        <p:tgtEl>
                                          <p:spTgt spid="10">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8" end="8"/>
                                            </p:txEl>
                                          </p:spTgt>
                                        </p:tgtEl>
                                        <p:attrNameLst>
                                          <p:attrName>style.visibility</p:attrName>
                                        </p:attrNameLst>
                                      </p:cBhvr>
                                      <p:to>
                                        <p:strVal val="visible"/>
                                      </p:to>
                                    </p:set>
                                    <p:animEffect transition="in" filter="fade">
                                      <p:cBhvr>
                                        <p:cTn id="19" dur="500"/>
                                        <p:tgtEl>
                                          <p:spTgt spid="10">
                                            <p:txEl>
                                              <p:pRg st="8" end="8"/>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9" end="9"/>
                                            </p:txEl>
                                          </p:spTgt>
                                        </p:tgtEl>
                                        <p:attrNameLst>
                                          <p:attrName>style.visibility</p:attrName>
                                        </p:attrNameLst>
                                      </p:cBhvr>
                                      <p:to>
                                        <p:strVal val="visible"/>
                                      </p:to>
                                    </p:set>
                                    <p:animEffect transition="in" filter="fade">
                                      <p:cBhvr>
                                        <p:cTn id="24" dur="500"/>
                                        <p:tgtEl>
                                          <p:spTgt spid="10">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10" end="10"/>
                                            </p:txEl>
                                          </p:spTgt>
                                        </p:tgtEl>
                                        <p:attrNameLst>
                                          <p:attrName>style.visibility</p:attrName>
                                        </p:attrNameLst>
                                      </p:cBhvr>
                                      <p:to>
                                        <p:strVal val="visible"/>
                                      </p:to>
                                    </p:set>
                                    <p:animEffect transition="in" filter="fade">
                                      <p:cBhvr>
                                        <p:cTn id="29" dur="500"/>
                                        <p:tgtEl>
                                          <p:spTgt spid="1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000" b="-3000"/>
          </a:stretch>
        </a:blipFill>
        <a:effectLst/>
      </p:bgPr>
    </p:bg>
    <p:spTree>
      <p:nvGrpSpPr>
        <p:cNvPr id="1" name=""/>
        <p:cNvGrpSpPr/>
        <p:nvPr/>
      </p:nvGrpSpPr>
      <p:grpSpPr>
        <a:xfrm>
          <a:off x="0" y="0"/>
          <a:ext cx="0" cy="0"/>
          <a:chOff x="0" y="0"/>
          <a:chExt cx="0" cy="0"/>
        </a:xfrm>
      </p:grpSpPr>
      <p:pic>
        <p:nvPicPr>
          <p:cNvPr id="5" name="Picture 4" descr="Cones.png"/>
          <p:cNvPicPr>
            <a:picLocks noChangeAspect="1"/>
          </p:cNvPicPr>
          <p:nvPr/>
        </p:nvPicPr>
        <p:blipFill>
          <a:blip r:embed="rId4" cstate="print"/>
          <a:stretch>
            <a:fillRect/>
          </a:stretch>
        </p:blipFill>
        <p:spPr>
          <a:xfrm>
            <a:off x="1981200" y="5943600"/>
            <a:ext cx="760516" cy="745983"/>
          </a:xfrm>
          <a:prstGeom prst="rect">
            <a:avLst/>
          </a:prstGeom>
        </p:spPr>
      </p:pic>
      <p:pic>
        <p:nvPicPr>
          <p:cNvPr id="8" name="Picture 7" descr="scale.png"/>
          <p:cNvPicPr>
            <a:picLocks noChangeAspect="1"/>
          </p:cNvPicPr>
          <p:nvPr/>
        </p:nvPicPr>
        <p:blipFill>
          <a:blip r:embed="rId5" cstate="print"/>
          <a:stretch>
            <a:fillRect/>
          </a:stretch>
        </p:blipFill>
        <p:spPr>
          <a:xfrm>
            <a:off x="3048000" y="5760864"/>
            <a:ext cx="3726397" cy="917134"/>
          </a:xfrm>
          <a:prstGeom prst="rect">
            <a:avLst/>
          </a:prstGeom>
        </p:spPr>
      </p:pic>
      <p:pic>
        <p:nvPicPr>
          <p:cNvPr id="9" name="Picture 8" descr="logo.png"/>
          <p:cNvPicPr>
            <a:picLocks noChangeAspect="1"/>
          </p:cNvPicPr>
          <p:nvPr/>
        </p:nvPicPr>
        <p:blipFill>
          <a:blip r:embed="rId6" cstate="print"/>
          <a:stretch>
            <a:fillRect/>
          </a:stretch>
        </p:blipFill>
        <p:spPr>
          <a:xfrm>
            <a:off x="8001000" y="6019800"/>
            <a:ext cx="785936" cy="514431"/>
          </a:xfrm>
          <a:prstGeom prst="rect">
            <a:avLst/>
          </a:prstGeom>
        </p:spPr>
      </p:pic>
      <p:pic>
        <p:nvPicPr>
          <p:cNvPr id="13" name="Picture 12" descr="strip2.png"/>
          <p:cNvPicPr>
            <a:picLocks noChangeAspect="1"/>
          </p:cNvPicPr>
          <p:nvPr/>
        </p:nvPicPr>
        <p:blipFill>
          <a:blip r:embed="rId7"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pic>
        <p:nvPicPr>
          <p:cNvPr id="6" name="Picture 5" descr="Barrel.png"/>
          <p:cNvPicPr>
            <a:picLocks noChangeAspect="1"/>
          </p:cNvPicPr>
          <p:nvPr/>
        </p:nvPicPr>
        <p:blipFill>
          <a:blip r:embed="rId8" cstate="print"/>
          <a:stretch>
            <a:fillRect/>
          </a:stretch>
        </p:blipFill>
        <p:spPr>
          <a:xfrm>
            <a:off x="7085759" y="5638800"/>
            <a:ext cx="610441" cy="1084585"/>
          </a:xfrm>
          <a:prstGeom prst="rect">
            <a:avLst/>
          </a:prstGeom>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descr="ky logo.png"/>
          <p:cNvPicPr>
            <a:picLocks noChangeAspect="1"/>
          </p:cNvPicPr>
          <p:nvPr/>
        </p:nvPicPr>
        <p:blipFill>
          <a:blip r:embed="rId9" cstate="print"/>
          <a:stretch>
            <a:fillRect/>
          </a:stretch>
        </p:blipFill>
        <p:spPr>
          <a:xfrm>
            <a:off x="686363" y="5867402"/>
            <a:ext cx="761437" cy="771644"/>
          </a:xfrm>
          <a:prstGeom prst="rect">
            <a:avLst/>
          </a:prstGeom>
        </p:spPr>
      </p:pic>
      <p:pic>
        <p:nvPicPr>
          <p:cNvPr id="10"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bwMode="auto">
          <a:xfrm>
            <a:off x="0" y="1066800"/>
            <a:ext cx="9144000" cy="5916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p:cNvSpPr>
            <a:spLocks noChangeArrowheads="1"/>
          </p:cNvSpPr>
          <p:nvPr/>
        </p:nvSpPr>
        <p:spPr bwMode="auto">
          <a:xfrm>
            <a:off x="849630" y="392049"/>
            <a:ext cx="7848600" cy="806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eaLnBrk="0" fontAlgn="base" hangingPunct="0">
              <a:spcBef>
                <a:spcPct val="0"/>
              </a:spcBef>
              <a:spcAft>
                <a:spcPts val="600"/>
              </a:spcAft>
              <a:defRPr/>
            </a:pPr>
            <a:r>
              <a:rPr kumimoji="1" lang="en-US" sz="3600" b="1" dirty="0" smtClean="0">
                <a:solidFill>
                  <a:srgbClr val="0070C0"/>
                </a:solidFill>
                <a:latin typeface="Times New Roman" panose="02020603050405020304" pitchFamily="18" charset="0"/>
              </a:rPr>
              <a:t>Typical Plan Sheet</a:t>
            </a:r>
            <a:endParaRPr kumimoji="1" lang="en-US" sz="3600" b="1" dirty="0">
              <a:solidFill>
                <a:srgbClr val="0070C0"/>
              </a:solidFill>
              <a:effectLst>
                <a:outerShdw blurRad="38100" dist="38100" dir="2700000" algn="tl">
                  <a:srgbClr val="000000"/>
                </a:outerShdw>
              </a:effectLst>
              <a:latin typeface="Times New Roman" panose="02020603050405020304" pitchFamily="18" charset="0"/>
            </a:endParaRPr>
          </a:p>
        </p:txBody>
      </p:sp>
    </p:spTree>
    <p:extLst>
      <p:ext uri="{BB962C8B-B14F-4D97-AF65-F5344CB8AC3E}">
        <p14:creationId xmlns:p14="http://schemas.microsoft.com/office/powerpoint/2010/main" val="36622444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000" b="-3000"/>
          </a:stretch>
        </a:blipFill>
        <a:effectLst/>
      </p:bgPr>
    </p:bg>
    <p:spTree>
      <p:nvGrpSpPr>
        <p:cNvPr id="1" name=""/>
        <p:cNvGrpSpPr/>
        <p:nvPr/>
      </p:nvGrpSpPr>
      <p:grpSpPr>
        <a:xfrm>
          <a:off x="0" y="0"/>
          <a:ext cx="0" cy="0"/>
          <a:chOff x="0" y="0"/>
          <a:chExt cx="0" cy="0"/>
        </a:xfrm>
      </p:grpSpPr>
      <p:pic>
        <p:nvPicPr>
          <p:cNvPr id="5" name="Picture 4" descr="Cones.png"/>
          <p:cNvPicPr>
            <a:picLocks noChangeAspect="1"/>
          </p:cNvPicPr>
          <p:nvPr/>
        </p:nvPicPr>
        <p:blipFill>
          <a:blip r:embed="rId4" cstate="print"/>
          <a:stretch>
            <a:fillRect/>
          </a:stretch>
        </p:blipFill>
        <p:spPr>
          <a:xfrm>
            <a:off x="1981200" y="5943600"/>
            <a:ext cx="760516" cy="745983"/>
          </a:xfrm>
          <a:prstGeom prst="rect">
            <a:avLst/>
          </a:prstGeom>
        </p:spPr>
      </p:pic>
      <p:pic>
        <p:nvPicPr>
          <p:cNvPr id="8" name="Picture 7" descr="scale.png"/>
          <p:cNvPicPr>
            <a:picLocks noChangeAspect="1"/>
          </p:cNvPicPr>
          <p:nvPr/>
        </p:nvPicPr>
        <p:blipFill>
          <a:blip r:embed="rId5" cstate="print"/>
          <a:stretch>
            <a:fillRect/>
          </a:stretch>
        </p:blipFill>
        <p:spPr>
          <a:xfrm>
            <a:off x="3048000" y="5760864"/>
            <a:ext cx="3726397" cy="917134"/>
          </a:xfrm>
          <a:prstGeom prst="rect">
            <a:avLst/>
          </a:prstGeom>
        </p:spPr>
      </p:pic>
      <p:pic>
        <p:nvPicPr>
          <p:cNvPr id="9" name="Picture 8" descr="logo.png"/>
          <p:cNvPicPr>
            <a:picLocks noChangeAspect="1"/>
          </p:cNvPicPr>
          <p:nvPr/>
        </p:nvPicPr>
        <p:blipFill>
          <a:blip r:embed="rId6" cstate="print"/>
          <a:stretch>
            <a:fillRect/>
          </a:stretch>
        </p:blipFill>
        <p:spPr>
          <a:xfrm>
            <a:off x="8001000" y="6019800"/>
            <a:ext cx="785936" cy="514431"/>
          </a:xfrm>
          <a:prstGeom prst="rect">
            <a:avLst/>
          </a:prstGeom>
        </p:spPr>
      </p:pic>
      <p:pic>
        <p:nvPicPr>
          <p:cNvPr id="13" name="Picture 12" descr="strip2.png"/>
          <p:cNvPicPr>
            <a:picLocks noChangeAspect="1"/>
          </p:cNvPicPr>
          <p:nvPr/>
        </p:nvPicPr>
        <p:blipFill>
          <a:blip r:embed="rId7"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pic>
        <p:nvPicPr>
          <p:cNvPr id="6" name="Picture 5" descr="Barrel.png"/>
          <p:cNvPicPr>
            <a:picLocks noChangeAspect="1"/>
          </p:cNvPicPr>
          <p:nvPr/>
        </p:nvPicPr>
        <p:blipFill>
          <a:blip r:embed="rId8" cstate="print"/>
          <a:stretch>
            <a:fillRect/>
          </a:stretch>
        </p:blipFill>
        <p:spPr>
          <a:xfrm>
            <a:off x="7085759" y="5638800"/>
            <a:ext cx="610441" cy="1084585"/>
          </a:xfrm>
          <a:prstGeom prst="rect">
            <a:avLst/>
          </a:prstGeom>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9" cstate="print"/>
          <a:stretch>
            <a:fillRect/>
          </a:stretch>
        </p:blipFill>
        <p:spPr>
          <a:xfrm>
            <a:off x="686363" y="5867402"/>
            <a:ext cx="761437" cy="771644"/>
          </a:xfrm>
          <a:prstGeom prst="rect">
            <a:avLst/>
          </a:prstGeom>
        </p:spPr>
      </p:pic>
      <p:sp>
        <p:nvSpPr>
          <p:cNvPr id="10" name="Rectangle 3"/>
          <p:cNvSpPr txBox="1">
            <a:spLocks noChangeArrowheads="1"/>
          </p:cNvSpPr>
          <p:nvPr/>
        </p:nvSpPr>
        <p:spPr bwMode="auto">
          <a:xfrm>
            <a:off x="1104900" y="609600"/>
            <a:ext cx="6934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scene3d>
              <a:camera prst="orthographicFront"/>
              <a:lightRig rig="threePt" dir="t"/>
            </a:scene3d>
            <a:sp3d extrusionH="57150" contourW="12700">
              <a:bevelT w="38100" h="38100" prst="angle"/>
              <a:bevelB w="38100" h="38100" prst="angle"/>
              <a:contourClr>
                <a:srgbClr val="FF5A00"/>
              </a:contourClr>
            </a:sp3d>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r>
              <a:rPr lang="en-US" altLang="en-US" sz="4400" b="1" kern="0" dirty="0" smtClean="0">
                <a:solidFill>
                  <a:srgbClr val="0066CC"/>
                </a:solidFill>
                <a:latin typeface="Times New Roman" panose="02020603050405020304" pitchFamily="18" charset="0"/>
              </a:rPr>
              <a:t>HSIP</a:t>
            </a:r>
          </a:p>
          <a:p>
            <a:r>
              <a:rPr lang="en-US" altLang="en-US" sz="4400" b="1" kern="0" dirty="0" smtClean="0">
                <a:solidFill>
                  <a:srgbClr val="0066CC"/>
                </a:solidFill>
                <a:latin typeface="Times New Roman" panose="02020603050405020304" pitchFamily="18" charset="0"/>
              </a:rPr>
              <a:t> </a:t>
            </a:r>
          </a:p>
          <a:p>
            <a:r>
              <a:rPr lang="en-US" altLang="en-US" sz="5400" b="1" kern="0" dirty="0" smtClean="0">
                <a:solidFill>
                  <a:srgbClr val="0066CC"/>
                </a:solidFill>
                <a:latin typeface="Times New Roman" panose="02020603050405020304" pitchFamily="18" charset="0"/>
              </a:rPr>
              <a:t>“THE PROGRAM”</a:t>
            </a:r>
          </a:p>
          <a:p>
            <a:endParaRPr lang="en-US" altLang="en-US" sz="2800" b="1" kern="0" dirty="0" smtClean="0">
              <a:solidFill>
                <a:srgbClr val="0066CC"/>
              </a:solidFill>
              <a:latin typeface="Times New Roman" panose="02020603050405020304" pitchFamily="18" charset="0"/>
            </a:endParaRPr>
          </a:p>
          <a:p>
            <a:r>
              <a:rPr lang="en-US" altLang="en-US" sz="2800" b="1" kern="0" dirty="0" smtClean="0">
                <a:solidFill>
                  <a:srgbClr val="0066CC"/>
                </a:solidFill>
                <a:latin typeface="Times New Roman" panose="02020603050405020304" pitchFamily="18" charset="0"/>
              </a:rPr>
              <a:t>Mike Vaughn, PE</a:t>
            </a:r>
          </a:p>
          <a:p>
            <a:r>
              <a:rPr lang="en-US" altLang="en-US" sz="2800" b="1" kern="0" dirty="0" smtClean="0">
                <a:solidFill>
                  <a:srgbClr val="0066CC"/>
                </a:solidFill>
                <a:latin typeface="Times New Roman" panose="02020603050405020304" pitchFamily="18" charset="0"/>
              </a:rPr>
              <a:t>Division of Traffic Operations</a:t>
            </a:r>
            <a:endParaRPr lang="en-US" altLang="en-US" sz="2800" b="1" kern="0" dirty="0">
              <a:solidFill>
                <a:srgbClr val="0066CC"/>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nes.png"/>
          <p:cNvPicPr>
            <a:picLocks noChangeAspect="1"/>
          </p:cNvPicPr>
          <p:nvPr/>
        </p:nvPicPr>
        <p:blipFill>
          <a:blip r:embed="rId3" cstate="print"/>
          <a:stretch>
            <a:fillRect/>
          </a:stretch>
        </p:blipFill>
        <p:spPr>
          <a:xfrm>
            <a:off x="1981200" y="5943600"/>
            <a:ext cx="760516" cy="745983"/>
          </a:xfrm>
          <a:prstGeom prst="rect">
            <a:avLst/>
          </a:prstGeom>
        </p:spPr>
      </p:pic>
      <p:pic>
        <p:nvPicPr>
          <p:cNvPr id="8" name="Picture 7" descr="scale.png"/>
          <p:cNvPicPr>
            <a:picLocks noChangeAspect="1"/>
          </p:cNvPicPr>
          <p:nvPr/>
        </p:nvPicPr>
        <p:blipFill>
          <a:blip r:embed="rId4" cstate="print"/>
          <a:stretch>
            <a:fillRect/>
          </a:stretch>
        </p:blipFill>
        <p:spPr>
          <a:xfrm>
            <a:off x="3048000" y="5760864"/>
            <a:ext cx="3726397" cy="917134"/>
          </a:xfrm>
          <a:prstGeom prst="rect">
            <a:avLst/>
          </a:prstGeom>
        </p:spPr>
      </p:pic>
      <p:pic>
        <p:nvPicPr>
          <p:cNvPr id="9" name="Picture 8" descr="logo.png"/>
          <p:cNvPicPr>
            <a:picLocks noChangeAspect="1"/>
          </p:cNvPicPr>
          <p:nvPr/>
        </p:nvPicPr>
        <p:blipFill>
          <a:blip r:embed="rId5" cstate="print"/>
          <a:stretch>
            <a:fillRect/>
          </a:stretch>
        </p:blipFill>
        <p:spPr>
          <a:xfrm>
            <a:off x="8001000" y="6019800"/>
            <a:ext cx="785936" cy="514431"/>
          </a:xfrm>
          <a:prstGeom prst="rect">
            <a:avLst/>
          </a:prstGeom>
        </p:spPr>
      </p:pic>
      <p:pic>
        <p:nvPicPr>
          <p:cNvPr id="13" name="Picture 12" descr="strip2.png"/>
          <p:cNvPicPr>
            <a:picLocks noChangeAspect="1"/>
          </p:cNvPicPr>
          <p:nvPr/>
        </p:nvPicPr>
        <p:blipFill>
          <a:blip r:embed="rId6"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pic>
        <p:nvPicPr>
          <p:cNvPr id="6" name="Picture 5" descr="Barrel.png"/>
          <p:cNvPicPr>
            <a:picLocks noChangeAspect="1"/>
          </p:cNvPicPr>
          <p:nvPr/>
        </p:nvPicPr>
        <p:blipFill>
          <a:blip r:embed="rId7" cstate="print"/>
          <a:stretch>
            <a:fillRect/>
          </a:stretch>
        </p:blipFill>
        <p:spPr>
          <a:xfrm>
            <a:off x="7085759" y="5638800"/>
            <a:ext cx="610441" cy="1084585"/>
          </a:xfrm>
          <a:prstGeom prst="rect">
            <a:avLst/>
          </a:prstGeom>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8" cstate="print"/>
          <a:stretch>
            <a:fillRect/>
          </a:stretch>
        </p:blipFill>
        <p:spPr>
          <a:xfrm>
            <a:off x="686363" y="5867402"/>
            <a:ext cx="761437" cy="771644"/>
          </a:xfrm>
          <a:prstGeom prst="rect">
            <a:avLst/>
          </a:prstGeom>
        </p:spPr>
      </p:pic>
      <p:sp>
        <p:nvSpPr>
          <p:cNvPr id="10" name="Rectangle 3"/>
          <p:cNvSpPr txBox="1">
            <a:spLocks noChangeArrowheads="1"/>
          </p:cNvSpPr>
          <p:nvPr/>
        </p:nvSpPr>
        <p:spPr bwMode="auto">
          <a:xfrm>
            <a:off x="228600" y="523828"/>
            <a:ext cx="8686800" cy="453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3600" b="0" i="0" u="sng" strike="noStrike" kern="0" cap="none" spc="0" normalizeH="0" baseline="0" noProof="0" dirty="0" smtClean="0">
                <a:ln>
                  <a:noFill/>
                </a:ln>
                <a:solidFill>
                  <a:srgbClr val="0066CC"/>
                </a:solidFill>
                <a:effectLst/>
                <a:uLnTx/>
                <a:uFillTx/>
                <a:latin typeface="Times New Roman" charset="0"/>
                <a:ea typeface="+mn-ea"/>
                <a:cs typeface="+mn-cs"/>
              </a:rPr>
              <a:t>HSIP Design Process</a:t>
            </a:r>
          </a:p>
          <a:p>
            <a:pPr marL="0" marR="0" lvl="0" indent="0" algn="ctr"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3600" b="0" i="0" u="none" strike="noStrike" kern="0" cap="none" spc="0" normalizeH="0" baseline="0" noProof="0" dirty="0" smtClean="0">
                <a:ln>
                  <a:noFill/>
                </a:ln>
                <a:solidFill>
                  <a:srgbClr val="0066CC"/>
                </a:solidFill>
                <a:effectLst/>
                <a:uLnTx/>
                <a:uFillTx/>
                <a:latin typeface="Times New Roman" charset="0"/>
                <a:ea typeface="+mn-ea"/>
                <a:cs typeface="+mn-cs"/>
              </a:rPr>
              <a:t>A Non-Traditional Way</a:t>
            </a:r>
          </a:p>
          <a:p>
            <a:pPr lvl="0" algn="l" eaLnBrk="1" fontAlgn="auto" hangingPunct="1">
              <a:spcBef>
                <a:spcPts val="0"/>
              </a:spcBef>
              <a:spcAft>
                <a:spcPts val="0"/>
              </a:spcAft>
              <a:buClr>
                <a:srgbClr val="00CCFF"/>
              </a:buClr>
              <a:buSzTx/>
              <a:defRPr/>
            </a:pPr>
            <a:endParaRPr kumimoji="0" lang="en-US" sz="2400" b="1" kern="0" dirty="0" smtClean="0">
              <a:solidFill>
                <a:srgbClr val="0066CC"/>
              </a:solidFill>
              <a:latin typeface="Arial"/>
            </a:endParaRPr>
          </a:p>
          <a:p>
            <a:pPr lvl="0" algn="l" eaLnBrk="1" fontAlgn="auto" hangingPunct="1">
              <a:spcBef>
                <a:spcPts val="0"/>
              </a:spcBef>
              <a:spcAft>
                <a:spcPts val="0"/>
              </a:spcAft>
              <a:buClr>
                <a:srgbClr val="00CCFF"/>
              </a:buClr>
              <a:buSzTx/>
              <a:defRPr/>
            </a:pPr>
            <a:r>
              <a:rPr kumimoji="0" lang="en-US" sz="2400" b="1" kern="0" dirty="0" smtClean="0">
                <a:solidFill>
                  <a:srgbClr val="0066CC"/>
                </a:solidFill>
                <a:latin typeface="Arial"/>
              </a:rPr>
              <a:t>         Plan </a:t>
            </a:r>
            <a:r>
              <a:rPr kumimoji="0" lang="en-US" sz="2400" b="1" kern="0" dirty="0">
                <a:solidFill>
                  <a:srgbClr val="0066CC"/>
                </a:solidFill>
                <a:latin typeface="Arial"/>
              </a:rPr>
              <a:t>Development and </a:t>
            </a:r>
            <a:r>
              <a:rPr kumimoji="0" lang="en-US" sz="2400" b="1" kern="0" dirty="0" smtClean="0">
                <a:solidFill>
                  <a:srgbClr val="0066CC"/>
                </a:solidFill>
                <a:latin typeface="Arial"/>
              </a:rPr>
              <a:t>Deliverable (cont.):</a:t>
            </a:r>
            <a:endParaRPr lang="en-US" sz="2400" kern="0" dirty="0">
              <a:solidFill>
                <a:srgbClr val="0066CC"/>
              </a:solidFill>
              <a:latin typeface="Calibri"/>
            </a:endParaRPr>
          </a:p>
          <a:p>
            <a:pPr marL="1085850" lvl="1" indent="-342900">
              <a:buClr>
                <a:srgbClr val="0066CC"/>
              </a:buClr>
              <a:buFont typeface="Arial" panose="020B0604020202020204" pitchFamily="34" charset="0"/>
              <a:buChar char="•"/>
              <a:defRPr/>
            </a:pPr>
            <a:r>
              <a:rPr lang="en-US" sz="1800" kern="0" dirty="0" smtClean="0">
                <a:solidFill>
                  <a:srgbClr val="0066CC"/>
                </a:solidFill>
                <a:latin typeface="Arial"/>
              </a:rPr>
              <a:t>Right </a:t>
            </a:r>
            <a:r>
              <a:rPr lang="en-US" sz="1800" kern="0" dirty="0">
                <a:solidFill>
                  <a:srgbClr val="0066CC"/>
                </a:solidFill>
                <a:latin typeface="Arial"/>
              </a:rPr>
              <a:t>of Way, if any, consist mostly of a Right of Entry</a:t>
            </a:r>
          </a:p>
          <a:p>
            <a:pPr marL="1085850" lvl="1" indent="-342900">
              <a:buClr>
                <a:srgbClr val="0066CC"/>
              </a:buClr>
              <a:buFont typeface="Arial" panose="020B0604020202020204" pitchFamily="34" charset="0"/>
              <a:buChar char="•"/>
              <a:defRPr/>
            </a:pPr>
            <a:r>
              <a:rPr lang="en-US" sz="1800" kern="0" dirty="0">
                <a:solidFill>
                  <a:srgbClr val="0066CC"/>
                </a:solidFill>
                <a:latin typeface="Arial"/>
              </a:rPr>
              <a:t>Construction Proposal</a:t>
            </a:r>
          </a:p>
          <a:p>
            <a:pPr marL="1485900" lvl="2" indent="-342900">
              <a:buClr>
                <a:srgbClr val="0066CC"/>
              </a:buClr>
              <a:buFont typeface="Arial" panose="020B0604020202020204" pitchFamily="34" charset="0"/>
              <a:buChar char="•"/>
              <a:defRPr/>
            </a:pPr>
            <a:r>
              <a:rPr lang="en-US" sz="1400" kern="0" dirty="0">
                <a:solidFill>
                  <a:srgbClr val="0066CC"/>
                </a:solidFill>
                <a:latin typeface="Arial"/>
              </a:rPr>
              <a:t>Mostly notes and spreadsheets</a:t>
            </a:r>
          </a:p>
          <a:p>
            <a:pPr marL="1085850" lvl="1" indent="-342900">
              <a:buClr>
                <a:srgbClr val="0066CC"/>
              </a:buClr>
              <a:buFont typeface="Arial" panose="020B0604020202020204" pitchFamily="34" charset="0"/>
              <a:buChar char="•"/>
              <a:defRPr/>
            </a:pPr>
            <a:r>
              <a:rPr lang="en-US" sz="1800" kern="0" dirty="0" smtClean="0">
                <a:solidFill>
                  <a:srgbClr val="0066CC"/>
                </a:solidFill>
                <a:latin typeface="Arial"/>
              </a:rPr>
              <a:t>Quantities</a:t>
            </a:r>
          </a:p>
          <a:p>
            <a:pPr marL="1485900" lvl="2" indent="-342900">
              <a:buClr>
                <a:srgbClr val="0066CC"/>
              </a:buClr>
              <a:buFont typeface="Arial" panose="020B0604020202020204" pitchFamily="34" charset="0"/>
              <a:buChar char="•"/>
              <a:defRPr/>
            </a:pPr>
            <a:r>
              <a:rPr lang="en-US" sz="1400" kern="0" dirty="0" smtClean="0">
                <a:solidFill>
                  <a:srgbClr val="0066CC"/>
                </a:solidFill>
                <a:latin typeface="Arial"/>
              </a:rPr>
              <a:t>Developed  </a:t>
            </a:r>
            <a:r>
              <a:rPr lang="en-US" sz="1400" kern="0" dirty="0">
                <a:solidFill>
                  <a:srgbClr val="0066CC"/>
                </a:solidFill>
                <a:latin typeface="Arial"/>
              </a:rPr>
              <a:t>from limited X-Sections </a:t>
            </a:r>
            <a:r>
              <a:rPr lang="en-US" sz="1400" kern="0" dirty="0" smtClean="0">
                <a:solidFill>
                  <a:srgbClr val="0066CC"/>
                </a:solidFill>
                <a:latin typeface="Arial"/>
              </a:rPr>
              <a:t>and Aerial Photos</a:t>
            </a:r>
            <a:endParaRPr lang="en-US" sz="1400" kern="0" dirty="0">
              <a:solidFill>
                <a:srgbClr val="0066CC"/>
              </a:solidFill>
              <a:latin typeface="Arial"/>
            </a:endParaRPr>
          </a:p>
          <a:p>
            <a:pPr marL="0" marR="0" lvl="0" indent="0" algn="ctr"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endParaRPr kumimoji="1" lang="en-US" sz="3600" b="0" i="0" u="none" strike="noStrike" kern="0" cap="none" spc="0" normalizeH="0" baseline="0" noProof="0" dirty="0" smtClean="0">
              <a:ln>
                <a:noFill/>
              </a:ln>
              <a:solidFill>
                <a:srgbClr val="0066CC"/>
              </a:solidFill>
              <a:effectLst/>
              <a:uLnTx/>
              <a:uFillTx/>
              <a:latin typeface="Times New Roman" charset="0"/>
              <a:ea typeface="+mn-ea"/>
              <a:cs typeface="+mn-cs"/>
            </a:endParaRPr>
          </a:p>
        </p:txBody>
      </p:sp>
    </p:spTree>
    <p:extLst>
      <p:ext uri="{BB962C8B-B14F-4D97-AF65-F5344CB8AC3E}">
        <p14:creationId xmlns:p14="http://schemas.microsoft.com/office/powerpoint/2010/main" val="330031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fade">
                                      <p:cBhvr>
                                        <p:cTn id="7" dur="500"/>
                                        <p:tgtEl>
                                          <p:spTgt spid="10">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fade">
                                      <p:cBhvr>
                                        <p:cTn id="12" dur="500"/>
                                        <p:tgtEl>
                                          <p:spTgt spid="10">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xEl>
                                              <p:pRg st="6" end="6"/>
                                            </p:txEl>
                                          </p:spTgt>
                                        </p:tgtEl>
                                        <p:attrNameLst>
                                          <p:attrName>style.visibility</p:attrName>
                                        </p:attrNameLst>
                                      </p:cBhvr>
                                      <p:to>
                                        <p:strVal val="visible"/>
                                      </p:to>
                                    </p:set>
                                    <p:animEffect transition="in" filter="fade">
                                      <p:cBhvr>
                                        <p:cTn id="15" dur="500"/>
                                        <p:tgtEl>
                                          <p:spTgt spid="10">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7" end="7"/>
                                            </p:txEl>
                                          </p:spTgt>
                                        </p:tgtEl>
                                        <p:attrNameLst>
                                          <p:attrName>style.visibility</p:attrName>
                                        </p:attrNameLst>
                                      </p:cBhvr>
                                      <p:to>
                                        <p:strVal val="visible"/>
                                      </p:to>
                                    </p:set>
                                    <p:animEffect transition="in" filter="fade">
                                      <p:cBhvr>
                                        <p:cTn id="20" dur="500"/>
                                        <p:tgtEl>
                                          <p:spTgt spid="10">
                                            <p:txEl>
                                              <p:pRg st="7" end="7"/>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animEffect transition="in" filter="fade">
                                      <p:cBhvr>
                                        <p:cTn id="23"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trip2.png"/>
          <p:cNvPicPr>
            <a:picLocks noChangeAspect="1"/>
          </p:cNvPicPr>
          <p:nvPr/>
        </p:nvPicPr>
        <p:blipFill>
          <a:blip r:embed="rId3"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85750"/>
            <a:ext cx="9144000" cy="6572250"/>
          </a:xfrm>
          <a:prstGeom prst="rect">
            <a:avLst/>
          </a:prstGeom>
        </p:spPr>
      </p:pic>
    </p:spTree>
    <p:extLst>
      <p:ext uri="{BB962C8B-B14F-4D97-AF65-F5344CB8AC3E}">
        <p14:creationId xmlns:p14="http://schemas.microsoft.com/office/powerpoint/2010/main" val="30920009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000" b="-3000"/>
          </a:stretch>
        </a:blipFill>
        <a:effectLst/>
      </p:bgPr>
    </p:bg>
    <p:spTree>
      <p:nvGrpSpPr>
        <p:cNvPr id="1" name=""/>
        <p:cNvGrpSpPr/>
        <p:nvPr/>
      </p:nvGrpSpPr>
      <p:grpSpPr>
        <a:xfrm>
          <a:off x="0" y="0"/>
          <a:ext cx="0" cy="0"/>
          <a:chOff x="0" y="0"/>
          <a:chExt cx="0" cy="0"/>
        </a:xfrm>
      </p:grpSpPr>
      <p:pic>
        <p:nvPicPr>
          <p:cNvPr id="5" name="Picture 4" descr="Cones.png"/>
          <p:cNvPicPr>
            <a:picLocks noChangeAspect="1"/>
          </p:cNvPicPr>
          <p:nvPr/>
        </p:nvPicPr>
        <p:blipFill>
          <a:blip r:embed="rId4" cstate="print"/>
          <a:stretch>
            <a:fillRect/>
          </a:stretch>
        </p:blipFill>
        <p:spPr>
          <a:xfrm>
            <a:off x="1981200" y="5943600"/>
            <a:ext cx="760516" cy="745983"/>
          </a:xfrm>
          <a:prstGeom prst="rect">
            <a:avLst/>
          </a:prstGeom>
        </p:spPr>
      </p:pic>
      <p:pic>
        <p:nvPicPr>
          <p:cNvPr id="8" name="Picture 7" descr="scale.png"/>
          <p:cNvPicPr>
            <a:picLocks noChangeAspect="1"/>
          </p:cNvPicPr>
          <p:nvPr/>
        </p:nvPicPr>
        <p:blipFill>
          <a:blip r:embed="rId5" cstate="print"/>
          <a:stretch>
            <a:fillRect/>
          </a:stretch>
        </p:blipFill>
        <p:spPr>
          <a:xfrm>
            <a:off x="3048000" y="5760864"/>
            <a:ext cx="3726397" cy="917134"/>
          </a:xfrm>
          <a:prstGeom prst="rect">
            <a:avLst/>
          </a:prstGeom>
        </p:spPr>
      </p:pic>
      <p:pic>
        <p:nvPicPr>
          <p:cNvPr id="9" name="Picture 8" descr="logo.png"/>
          <p:cNvPicPr>
            <a:picLocks noChangeAspect="1"/>
          </p:cNvPicPr>
          <p:nvPr/>
        </p:nvPicPr>
        <p:blipFill>
          <a:blip r:embed="rId6" cstate="print"/>
          <a:stretch>
            <a:fillRect/>
          </a:stretch>
        </p:blipFill>
        <p:spPr>
          <a:xfrm>
            <a:off x="8001000" y="6019800"/>
            <a:ext cx="785936" cy="514431"/>
          </a:xfrm>
          <a:prstGeom prst="rect">
            <a:avLst/>
          </a:prstGeom>
        </p:spPr>
      </p:pic>
      <p:pic>
        <p:nvPicPr>
          <p:cNvPr id="13" name="Picture 12" descr="strip2.png"/>
          <p:cNvPicPr>
            <a:picLocks noChangeAspect="1"/>
          </p:cNvPicPr>
          <p:nvPr/>
        </p:nvPicPr>
        <p:blipFill>
          <a:blip r:embed="rId7"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pic>
        <p:nvPicPr>
          <p:cNvPr id="6" name="Picture 5" descr="Barrel.png"/>
          <p:cNvPicPr>
            <a:picLocks noChangeAspect="1"/>
          </p:cNvPicPr>
          <p:nvPr/>
        </p:nvPicPr>
        <p:blipFill>
          <a:blip r:embed="rId8" cstate="print"/>
          <a:stretch>
            <a:fillRect/>
          </a:stretch>
        </p:blipFill>
        <p:spPr>
          <a:xfrm>
            <a:off x="7085759" y="5638800"/>
            <a:ext cx="610441" cy="1084585"/>
          </a:xfrm>
          <a:prstGeom prst="rect">
            <a:avLst/>
          </a:prstGeom>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descr="ky logo.png"/>
          <p:cNvPicPr>
            <a:picLocks noChangeAspect="1"/>
          </p:cNvPicPr>
          <p:nvPr/>
        </p:nvPicPr>
        <p:blipFill>
          <a:blip r:embed="rId9" cstate="print"/>
          <a:stretch>
            <a:fillRect/>
          </a:stretch>
        </p:blipFill>
        <p:spPr>
          <a:xfrm>
            <a:off x="686363" y="5867402"/>
            <a:ext cx="761437" cy="771644"/>
          </a:xfrm>
          <a:prstGeom prst="rect">
            <a:avLst/>
          </a:prstGeom>
        </p:spPr>
      </p:pic>
      <p:sp>
        <p:nvSpPr>
          <p:cNvPr id="12" name="Rectangle 3"/>
          <p:cNvSpPr txBox="1">
            <a:spLocks noChangeArrowheads="1"/>
          </p:cNvSpPr>
          <p:nvPr/>
        </p:nvSpPr>
        <p:spPr bwMode="auto">
          <a:xfrm>
            <a:off x="254732" y="485064"/>
            <a:ext cx="8634536"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scene3d>
              <a:camera prst="orthographicFront"/>
              <a:lightRig rig="threePt" dir="t"/>
            </a:scene3d>
            <a:sp3d extrusionH="57150" contourW="12700">
              <a:bevelT w="38100" h="38100" prst="angle"/>
              <a:bevelB w="38100" h="38100" prst="angle"/>
              <a:contourClr>
                <a:srgbClr val="FF5A00"/>
              </a:contourClr>
            </a:sp3d>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pPr>
              <a:buClr>
                <a:srgbClr val="C0504D"/>
              </a:buClr>
            </a:pPr>
            <a:r>
              <a:rPr lang="en-US" altLang="en-US" sz="5400" b="1" kern="0" dirty="0">
                <a:solidFill>
                  <a:srgbClr val="0066CC"/>
                </a:solidFill>
                <a:latin typeface="Times New Roman" panose="02020603050405020304" pitchFamily="18" charset="0"/>
              </a:rPr>
              <a:t>HSIP </a:t>
            </a:r>
          </a:p>
          <a:p>
            <a:pPr>
              <a:buClr>
                <a:srgbClr val="C0504D"/>
              </a:buClr>
            </a:pPr>
            <a:endParaRPr lang="en-US" altLang="en-US" sz="5400" b="1" kern="0" dirty="0">
              <a:solidFill>
                <a:srgbClr val="0066CC"/>
              </a:solidFill>
              <a:latin typeface="Times New Roman" panose="02020603050405020304" pitchFamily="18" charset="0"/>
            </a:endParaRPr>
          </a:p>
          <a:p>
            <a:pPr>
              <a:buClr>
                <a:srgbClr val="C0504D"/>
              </a:buClr>
            </a:pPr>
            <a:r>
              <a:rPr lang="en-US" altLang="en-US" sz="5400" b="1" kern="0" dirty="0">
                <a:solidFill>
                  <a:srgbClr val="0066CC"/>
                </a:solidFill>
                <a:latin typeface="Times New Roman" panose="02020603050405020304" pitchFamily="18" charset="0"/>
              </a:rPr>
              <a:t>“THE PROJECT”</a:t>
            </a:r>
          </a:p>
          <a:p>
            <a:pPr>
              <a:buClr>
                <a:srgbClr val="C0504D"/>
              </a:buClr>
            </a:pPr>
            <a:endParaRPr lang="en-US" altLang="en-US" b="1" kern="0" dirty="0">
              <a:solidFill>
                <a:srgbClr val="0066CC"/>
              </a:solidFill>
              <a:latin typeface="Times New Roman" panose="02020603050405020304" pitchFamily="18" charset="0"/>
            </a:endParaRPr>
          </a:p>
          <a:p>
            <a:pPr>
              <a:buClr>
                <a:srgbClr val="C0504D"/>
              </a:buClr>
            </a:pPr>
            <a:r>
              <a:rPr lang="en-US" altLang="en-US" sz="2800" b="1" kern="0" dirty="0">
                <a:solidFill>
                  <a:srgbClr val="0066CC"/>
                </a:solidFill>
                <a:latin typeface="Times New Roman" panose="02020603050405020304" pitchFamily="18" charset="0"/>
              </a:rPr>
              <a:t>Keith Damron, PE</a:t>
            </a:r>
          </a:p>
          <a:p>
            <a:pPr>
              <a:buClr>
                <a:srgbClr val="C0504D"/>
              </a:buClr>
            </a:pPr>
            <a:r>
              <a:rPr lang="en-US" altLang="en-US" sz="2800" b="1" kern="0" dirty="0">
                <a:solidFill>
                  <a:srgbClr val="0066CC"/>
                </a:solidFill>
                <a:latin typeface="Times New Roman" panose="02020603050405020304" pitchFamily="18" charset="0"/>
              </a:rPr>
              <a:t>American Engineers, Inc.</a:t>
            </a:r>
          </a:p>
        </p:txBody>
      </p:sp>
    </p:spTree>
    <p:extLst>
      <p:ext uri="{BB962C8B-B14F-4D97-AF65-F5344CB8AC3E}">
        <p14:creationId xmlns:p14="http://schemas.microsoft.com/office/powerpoint/2010/main" val="39129546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30678"/>
            <a:ext cx="10325100" cy="6883400"/>
          </a:xfrm>
          <a:prstGeom prst="rect">
            <a:avLst/>
          </a:prstGeom>
        </p:spPr>
      </p:pic>
      <p:pic>
        <p:nvPicPr>
          <p:cNvPr id="87043"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7381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9575" y="0"/>
            <a:ext cx="1114425" cy="71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0" y="1600200"/>
            <a:ext cx="4495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pPr lvl="0"/>
            <a:r>
              <a:rPr lang="en-US" sz="3600" b="1" dirty="0" smtClean="0">
                <a:solidFill>
                  <a:srgbClr val="FF6600"/>
                </a:solidFill>
              </a:rPr>
              <a:t>US </a:t>
            </a:r>
            <a:r>
              <a:rPr lang="en-US" sz="3600" b="1" dirty="0">
                <a:solidFill>
                  <a:srgbClr val="FF6600"/>
                </a:solidFill>
              </a:rPr>
              <a:t>68 Mercer </a:t>
            </a:r>
            <a:r>
              <a:rPr lang="en-US" sz="3600" b="1" dirty="0" smtClean="0">
                <a:solidFill>
                  <a:srgbClr val="FF6600"/>
                </a:solidFill>
              </a:rPr>
              <a:t>County</a:t>
            </a:r>
          </a:p>
          <a:p>
            <a:pPr lvl="0"/>
            <a:r>
              <a:rPr lang="en-US" sz="3600" b="1" dirty="0" smtClean="0">
                <a:solidFill>
                  <a:srgbClr val="FF6600"/>
                </a:solidFill>
              </a:rPr>
              <a:t> </a:t>
            </a:r>
            <a:r>
              <a:rPr lang="en-US" altLang="en-US" sz="3600" dirty="0">
                <a:solidFill>
                  <a:srgbClr val="FF6600"/>
                </a:solidFill>
              </a:rPr>
              <a:t>MP </a:t>
            </a:r>
            <a:r>
              <a:rPr lang="en-US" altLang="en-US" sz="3600" dirty="0" smtClean="0">
                <a:solidFill>
                  <a:srgbClr val="FF6600"/>
                </a:solidFill>
              </a:rPr>
              <a:t>12.5-20.058</a:t>
            </a:r>
          </a:p>
          <a:p>
            <a:pPr lvl="0"/>
            <a:r>
              <a:rPr lang="en-US" sz="2800" b="1" dirty="0" smtClean="0">
                <a:solidFill>
                  <a:srgbClr val="FF6600"/>
                </a:solidFill>
              </a:rPr>
              <a:t>$3.1 Million</a:t>
            </a:r>
          </a:p>
        </p:txBody>
      </p:sp>
      <p:sp>
        <p:nvSpPr>
          <p:cNvPr id="6" name="Rectangle 3"/>
          <p:cNvSpPr txBox="1">
            <a:spLocks noChangeArrowheads="1"/>
          </p:cNvSpPr>
          <p:nvPr/>
        </p:nvSpPr>
        <p:spPr bwMode="auto">
          <a:xfrm>
            <a:off x="3505200" y="5562600"/>
            <a:ext cx="5155731" cy="118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pPr lvl="0"/>
            <a:r>
              <a:rPr lang="en-US" sz="2800" b="1" dirty="0" smtClean="0">
                <a:solidFill>
                  <a:srgbClr val="FF6600"/>
                </a:solidFill>
              </a:rPr>
              <a:t>(Notice To  Proceed -  </a:t>
            </a:r>
            <a:r>
              <a:rPr lang="en-US" sz="2800" b="1" dirty="0">
                <a:solidFill>
                  <a:srgbClr val="FF6600"/>
                </a:solidFill>
              </a:rPr>
              <a:t>July 2014</a:t>
            </a:r>
            <a:r>
              <a:rPr lang="en-US" sz="2800" b="1" dirty="0" smtClean="0">
                <a:solidFill>
                  <a:srgbClr val="FF6600"/>
                </a:solidFill>
              </a:rPr>
              <a:t>)</a:t>
            </a:r>
          </a:p>
          <a:p>
            <a:pPr lvl="0"/>
            <a:r>
              <a:rPr lang="en-US" sz="2800" b="1" dirty="0" smtClean="0">
                <a:solidFill>
                  <a:srgbClr val="FF6600"/>
                </a:solidFill>
              </a:rPr>
              <a:t>Construction Letting – Nov 2014</a:t>
            </a:r>
            <a:endParaRPr lang="en-US" sz="2800" b="1" dirty="0">
              <a:solidFill>
                <a:srgbClr val="FF6600"/>
              </a:solidFill>
            </a:endParaRPr>
          </a:p>
        </p:txBody>
      </p:sp>
    </p:spTree>
    <p:extLst>
      <p:ext uri="{BB962C8B-B14F-4D97-AF65-F5344CB8AC3E}">
        <p14:creationId xmlns:p14="http://schemas.microsoft.com/office/powerpoint/2010/main" val="41944256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png"/>
          <p:cNvPicPr>
            <a:picLocks noChangeAspect="1"/>
          </p:cNvPicPr>
          <p:nvPr/>
        </p:nvPicPr>
        <p:blipFill>
          <a:blip r:embed="rId3" cstate="print"/>
          <a:stretch>
            <a:fillRect/>
          </a:stretch>
        </p:blipFill>
        <p:spPr>
          <a:xfrm>
            <a:off x="8001000" y="6019800"/>
            <a:ext cx="785936" cy="514431"/>
          </a:xfrm>
          <a:prstGeom prst="rect">
            <a:avLst/>
          </a:prstGeom>
        </p:spPr>
      </p:pic>
      <p:pic>
        <p:nvPicPr>
          <p:cNvPr id="13" name="Picture 12"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5" cstate="print"/>
          <a:stretch>
            <a:fillRect/>
          </a:stretch>
        </p:blipFill>
        <p:spPr>
          <a:xfrm>
            <a:off x="686363" y="5867402"/>
            <a:ext cx="761437" cy="771644"/>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0" y="474579"/>
            <a:ext cx="5715000" cy="5539540"/>
          </a:xfrm>
          <a:prstGeom prst="rect">
            <a:avLst/>
          </a:prstGeom>
        </p:spPr>
      </p:pic>
    </p:spTree>
    <p:extLst>
      <p:ext uri="{BB962C8B-B14F-4D97-AF65-F5344CB8AC3E}">
        <p14:creationId xmlns:p14="http://schemas.microsoft.com/office/powerpoint/2010/main" val="27114826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23825" y="86520"/>
            <a:ext cx="9020175" cy="570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spcAft>
                <a:spcPts val="600"/>
              </a:spcAft>
              <a:defRPr/>
            </a:pPr>
            <a:r>
              <a:rPr lang="en-US" sz="8800" dirty="0">
                <a:solidFill>
                  <a:srgbClr val="004992"/>
                </a:solidFill>
              </a:rPr>
              <a:t>              </a:t>
            </a:r>
            <a:r>
              <a:rPr lang="en-US" sz="4800" dirty="0">
                <a:solidFill>
                  <a:srgbClr val="0066CC"/>
                </a:solidFill>
                <a:latin typeface="Times New Roman" panose="02020603050405020304" pitchFamily="18" charset="0"/>
                <a:cs typeface="Times New Roman" panose="02020603050405020304" pitchFamily="18" charset="0"/>
              </a:rPr>
              <a:t>Project </a:t>
            </a:r>
          </a:p>
          <a:p>
            <a:pPr algn="ctr">
              <a:spcAft>
                <a:spcPts val="600"/>
              </a:spcAft>
              <a:defRPr/>
            </a:pPr>
            <a:r>
              <a:rPr lang="en-US" sz="4800" dirty="0">
                <a:solidFill>
                  <a:srgbClr val="0066CC"/>
                </a:solidFill>
                <a:latin typeface="Times New Roman" panose="02020603050405020304" pitchFamily="18" charset="0"/>
                <a:cs typeface="Times New Roman" panose="02020603050405020304" pitchFamily="18" charset="0"/>
              </a:rPr>
              <a:t>                    </a:t>
            </a:r>
            <a:r>
              <a:rPr lang="en-US" sz="4800" dirty="0" smtClean="0">
                <a:solidFill>
                  <a:srgbClr val="0066CC"/>
                </a:solidFill>
                <a:latin typeface="Times New Roman" panose="02020603050405020304" pitchFamily="18" charset="0"/>
                <a:cs typeface="Times New Roman" panose="02020603050405020304" pitchFamily="18" charset="0"/>
              </a:rPr>
              <a:t>     Scope</a:t>
            </a:r>
          </a:p>
          <a:p>
            <a:pPr algn="ctr">
              <a:spcAft>
                <a:spcPts val="600"/>
              </a:spcAft>
              <a:defRPr/>
            </a:pPr>
            <a:endParaRPr lang="en-US" sz="4800" dirty="0">
              <a:solidFill>
                <a:srgbClr val="0066CC"/>
              </a:solidFill>
              <a:latin typeface="Times New Roman" panose="02020603050405020304" pitchFamily="18" charset="0"/>
              <a:cs typeface="Times New Roman" panose="02020603050405020304" pitchFamily="18" charset="0"/>
            </a:endParaRPr>
          </a:p>
          <a:p>
            <a:pPr algn="ctr">
              <a:spcAft>
                <a:spcPts val="600"/>
              </a:spcAft>
              <a:defRPr/>
            </a:pPr>
            <a:endParaRPr lang="en-US" sz="4800" dirty="0" smtClean="0">
              <a:solidFill>
                <a:srgbClr val="0066CC"/>
              </a:solidFill>
              <a:latin typeface="Times New Roman" panose="02020603050405020304" pitchFamily="18" charset="0"/>
              <a:cs typeface="Times New Roman" panose="02020603050405020304" pitchFamily="18" charset="0"/>
            </a:endParaRPr>
          </a:p>
          <a:p>
            <a:pPr algn="ctr">
              <a:spcAft>
                <a:spcPts val="600"/>
              </a:spcAft>
              <a:defRPr/>
            </a:pPr>
            <a:endParaRPr lang="en-US" sz="4800" dirty="0">
              <a:solidFill>
                <a:srgbClr val="0066CC"/>
              </a:solidFill>
              <a:latin typeface="Times New Roman" panose="02020603050405020304" pitchFamily="18" charset="0"/>
              <a:cs typeface="Times New Roman" panose="02020603050405020304" pitchFamily="18" charset="0"/>
            </a:endParaRPr>
          </a:p>
          <a:p>
            <a:pPr>
              <a:spcAft>
                <a:spcPts val="600"/>
              </a:spcAft>
              <a:defRPr/>
            </a:pPr>
            <a:r>
              <a:rPr lang="en-US" sz="4800" dirty="0">
                <a:solidFill>
                  <a:srgbClr val="0066CC"/>
                </a:solidFill>
                <a:latin typeface="Times New Roman" panose="02020603050405020304" pitchFamily="18" charset="0"/>
                <a:cs typeface="Times New Roman" panose="02020603050405020304" pitchFamily="18" charset="0"/>
              </a:rPr>
              <a:t>Improve Safety</a:t>
            </a:r>
            <a:endParaRPr lang="en-US" sz="4800" dirty="0">
              <a:solidFill>
                <a:srgbClr val="0066CC"/>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21507"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213" y="6043613"/>
            <a:ext cx="7381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7175" y="6043613"/>
            <a:ext cx="11620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825" y="410953"/>
            <a:ext cx="4686300" cy="3124200"/>
          </a:xfrm>
          <a:prstGeom prst="rect">
            <a:avLst/>
          </a:prstGeom>
          <a:noFill/>
          <a:ln w="101600" cmpd="thickThin">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510"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8638" y="2822646"/>
            <a:ext cx="4648200" cy="3098800"/>
          </a:xfrm>
          <a:prstGeom prst="rect">
            <a:avLst/>
          </a:prstGeom>
          <a:noFill/>
          <a:ln w="101600" cmpd="thickThin">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strip2.png"/>
          <p:cNvPicPr>
            <a:picLocks noChangeAspect="1"/>
          </p:cNvPicPr>
          <p:nvPr/>
        </p:nvPicPr>
        <p:blipFill>
          <a:blip r:embed="rId7"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172987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png"/>
          <p:cNvPicPr>
            <a:picLocks noChangeAspect="1"/>
          </p:cNvPicPr>
          <p:nvPr/>
        </p:nvPicPr>
        <p:blipFill>
          <a:blip r:embed="rId3" cstate="print"/>
          <a:stretch>
            <a:fillRect/>
          </a:stretch>
        </p:blipFill>
        <p:spPr>
          <a:xfrm>
            <a:off x="8001000" y="6019800"/>
            <a:ext cx="785936" cy="514431"/>
          </a:xfrm>
          <a:prstGeom prst="rect">
            <a:avLst/>
          </a:prstGeom>
        </p:spPr>
      </p:pic>
      <p:pic>
        <p:nvPicPr>
          <p:cNvPr id="13" name="Picture 12"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descr="ky logo.png"/>
          <p:cNvPicPr>
            <a:picLocks noChangeAspect="1"/>
          </p:cNvPicPr>
          <p:nvPr/>
        </p:nvPicPr>
        <p:blipFill>
          <a:blip r:embed="rId5" cstate="print"/>
          <a:stretch>
            <a:fillRect/>
          </a:stretch>
        </p:blipFill>
        <p:spPr>
          <a:xfrm>
            <a:off x="686363" y="5867402"/>
            <a:ext cx="761437" cy="771644"/>
          </a:xfrm>
          <a:prstGeom prst="rect">
            <a:avLst/>
          </a:prstGeom>
        </p:spPr>
      </p:pic>
      <p:graphicFrame>
        <p:nvGraphicFramePr>
          <p:cNvPr id="3" name="Diagram 2"/>
          <p:cNvGraphicFramePr/>
          <p:nvPr>
            <p:extLst>
              <p:ext uri="{D42A27DB-BD31-4B8C-83A1-F6EECF244321}">
                <p14:modId xmlns:p14="http://schemas.microsoft.com/office/powerpoint/2010/main" val="263907994"/>
              </p:ext>
            </p:extLst>
          </p:nvPr>
        </p:nvGraphicFramePr>
        <p:xfrm>
          <a:off x="1447800" y="1081965"/>
          <a:ext cx="6172200" cy="437903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1826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3514167"/>
            <a:ext cx="4530095" cy="3020064"/>
          </a:xfrm>
          <a:prstGeom prst="rect">
            <a:avLst/>
          </a:prstGeom>
          <a:ln w="101600" cmpd="thickThin">
            <a:solidFill>
              <a:schemeClr val="tx1"/>
            </a:solidFill>
          </a:ln>
        </p:spPr>
      </p:pic>
      <p:pic>
        <p:nvPicPr>
          <p:cNvPr id="9" name="Picture 8" descr="logo.png"/>
          <p:cNvPicPr>
            <a:picLocks noChangeAspect="1"/>
          </p:cNvPicPr>
          <p:nvPr/>
        </p:nvPicPr>
        <p:blipFill>
          <a:blip r:embed="rId4" cstate="print"/>
          <a:stretch>
            <a:fillRect/>
          </a:stretch>
        </p:blipFill>
        <p:spPr>
          <a:xfrm>
            <a:off x="1754796" y="6124615"/>
            <a:ext cx="785936" cy="514431"/>
          </a:xfrm>
          <a:prstGeom prst="rect">
            <a:avLst/>
          </a:prstGeom>
        </p:spPr>
      </p:pic>
      <p:pic>
        <p:nvPicPr>
          <p:cNvPr id="13" name="Picture 12" descr="strip2.png"/>
          <p:cNvPicPr>
            <a:picLocks noChangeAspect="1"/>
          </p:cNvPicPr>
          <p:nvPr/>
        </p:nvPicPr>
        <p:blipFill>
          <a:blip r:embed="rId5"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descr="ky logo.png"/>
          <p:cNvPicPr>
            <a:picLocks noChangeAspect="1"/>
          </p:cNvPicPr>
          <p:nvPr/>
        </p:nvPicPr>
        <p:blipFill>
          <a:blip r:embed="rId6" cstate="print"/>
          <a:stretch>
            <a:fillRect/>
          </a:stretch>
        </p:blipFill>
        <p:spPr>
          <a:xfrm>
            <a:off x="686363" y="5867402"/>
            <a:ext cx="761437" cy="771644"/>
          </a:xfrm>
          <a:prstGeom prst="rect">
            <a:avLst/>
          </a:prstGeom>
        </p:spPr>
      </p:pic>
      <p:sp>
        <p:nvSpPr>
          <p:cNvPr id="17" name="Rectangle 3"/>
          <p:cNvSpPr txBox="1">
            <a:spLocks noChangeArrowheads="1"/>
          </p:cNvSpPr>
          <p:nvPr/>
        </p:nvSpPr>
        <p:spPr bwMode="auto">
          <a:xfrm>
            <a:off x="433512" y="360529"/>
            <a:ext cx="8710488" cy="211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3600" b="0" i="0" u="sng" strike="noStrike" kern="0" cap="none" spc="0" normalizeH="0" baseline="0" noProof="0" dirty="0" smtClean="0">
                <a:ln>
                  <a:noFill/>
                </a:ln>
                <a:solidFill>
                  <a:srgbClr val="0070C0"/>
                </a:solidFill>
                <a:effectLst/>
                <a:uLnTx/>
                <a:uFillTx/>
                <a:latin typeface="Times New Roman" charset="0"/>
                <a:ea typeface="+mn-ea"/>
                <a:cs typeface="+mn-cs"/>
              </a:rPr>
              <a:t>US 68 – The HSIP DESIGN</a:t>
            </a:r>
          </a:p>
          <a:p>
            <a:pPr marL="342900" marR="0" lvl="0" indent="-342900" algn="l" defTabSz="914400" rtl="0" eaLnBrk="0" fontAlgn="base" latinLnBrk="0" hangingPunct="0">
              <a:lnSpc>
                <a:spcPct val="100000"/>
              </a:lnSpc>
              <a:spcBef>
                <a:spcPct val="20000"/>
              </a:spcBef>
              <a:spcAft>
                <a:spcPct val="0"/>
              </a:spcAft>
              <a:buClr>
                <a:srgbClr val="0066CC"/>
              </a:buClr>
              <a:buSzPct val="80000"/>
              <a:buFont typeface="Arial" panose="020B0604020202020204" pitchFamily="34" charset="0"/>
              <a:buChar char="•"/>
              <a:tabLst/>
              <a:defRPr/>
            </a:pPr>
            <a:r>
              <a:rPr kumimoji="1" lang="en-US" sz="2400" b="0" i="0" u="none" strike="noStrike" kern="0" cap="none" spc="0" normalizeH="0" baseline="0" noProof="0" dirty="0" smtClean="0">
                <a:ln>
                  <a:noFill/>
                </a:ln>
                <a:solidFill>
                  <a:srgbClr val="0070C0"/>
                </a:solidFill>
                <a:effectLst/>
                <a:uLnTx/>
                <a:uFillTx/>
                <a:latin typeface="Times New Roman" charset="0"/>
                <a:ea typeface="+mn-ea"/>
                <a:cs typeface="+mn-cs"/>
              </a:rPr>
              <a:t>Environmental by KYTC.</a:t>
            </a:r>
          </a:p>
          <a:p>
            <a:pPr marL="342900" indent="-342900" algn="l">
              <a:buClr>
                <a:srgbClr val="0066CC"/>
              </a:buClr>
              <a:buFont typeface="Arial" panose="020B0604020202020204" pitchFamily="34" charset="0"/>
              <a:buChar char="•"/>
              <a:defRPr/>
            </a:pPr>
            <a:r>
              <a:rPr kumimoji="1" lang="en-US" sz="2400" b="0" i="0" u="none" strike="noStrike" kern="0" cap="none" spc="0" normalizeH="0" baseline="0" noProof="0" dirty="0" smtClean="0">
                <a:ln>
                  <a:noFill/>
                </a:ln>
                <a:solidFill>
                  <a:srgbClr val="0070C0"/>
                </a:solidFill>
                <a:effectLst/>
                <a:uLnTx/>
                <a:uFillTx/>
                <a:latin typeface="Times New Roman" charset="0"/>
                <a:ea typeface="+mn-ea"/>
                <a:cs typeface="+mn-cs"/>
              </a:rPr>
              <a:t>Utilities</a:t>
            </a:r>
            <a:r>
              <a:rPr lang="en-US" sz="2400" kern="0" dirty="0" smtClean="0">
                <a:solidFill>
                  <a:srgbClr val="0070C0"/>
                </a:solidFill>
              </a:rPr>
              <a:t>. </a:t>
            </a:r>
          </a:p>
          <a:p>
            <a:pPr marL="342900" indent="-342900" algn="l">
              <a:buClr>
                <a:srgbClr val="0066CC"/>
              </a:buClr>
              <a:buFont typeface="Arial" panose="020B0604020202020204" pitchFamily="34" charset="0"/>
              <a:buChar char="•"/>
              <a:defRPr/>
            </a:pPr>
            <a:r>
              <a:rPr lang="en-US" sz="2400" kern="0" dirty="0" smtClean="0">
                <a:solidFill>
                  <a:srgbClr val="0070C0"/>
                </a:solidFill>
              </a:rPr>
              <a:t>No </a:t>
            </a:r>
            <a:r>
              <a:rPr lang="en-US" sz="2400" kern="0" dirty="0">
                <a:solidFill>
                  <a:srgbClr val="0070C0"/>
                </a:solidFill>
              </a:rPr>
              <a:t>Easements.</a:t>
            </a:r>
          </a:p>
          <a:p>
            <a:pPr marL="342900" marR="0" lvl="0" indent="-342900" algn="l" defTabSz="914400" rtl="0" eaLnBrk="0" fontAlgn="base" latinLnBrk="0" hangingPunct="0">
              <a:lnSpc>
                <a:spcPct val="100000"/>
              </a:lnSpc>
              <a:spcBef>
                <a:spcPct val="20000"/>
              </a:spcBef>
              <a:spcAft>
                <a:spcPct val="0"/>
              </a:spcAft>
              <a:buClr>
                <a:srgbClr val="0066CC"/>
              </a:buClr>
              <a:buSzPct val="80000"/>
              <a:buFont typeface="Arial" panose="020B0604020202020204" pitchFamily="34" charset="0"/>
              <a:buChar char="•"/>
              <a:tabLst/>
              <a:defRPr/>
            </a:pPr>
            <a:endParaRPr kumimoji="1" lang="en-US" sz="2400" b="0" i="0" u="none" strike="noStrike" kern="0" cap="none" spc="0" normalizeH="0" baseline="0" noProof="0" dirty="0" smtClean="0">
              <a:ln>
                <a:noFill/>
              </a:ln>
              <a:solidFill>
                <a:srgbClr val="0070C0"/>
              </a:solidFill>
              <a:effectLst/>
              <a:uLnTx/>
              <a:uFillTx/>
              <a:latin typeface="Times New Roman" charset="0"/>
              <a:ea typeface="+mn-ea"/>
              <a:cs typeface="+mn-cs"/>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8651" y="2477019"/>
            <a:ext cx="4530098" cy="3020065"/>
          </a:xfrm>
          <a:prstGeom prst="rect">
            <a:avLst/>
          </a:prstGeom>
          <a:ln w="101600" cmpd="thickThin">
            <a:solidFill>
              <a:schemeClr val="tx1"/>
            </a:solidFill>
          </a:ln>
        </p:spPr>
      </p:pic>
    </p:spTree>
    <p:extLst>
      <p:ext uri="{BB962C8B-B14F-4D97-AF65-F5344CB8AC3E}">
        <p14:creationId xmlns:p14="http://schemas.microsoft.com/office/powerpoint/2010/main" val="3346514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trip2.png"/>
          <p:cNvPicPr>
            <a:picLocks noChangeAspect="1"/>
          </p:cNvPicPr>
          <p:nvPr/>
        </p:nvPicPr>
        <p:blipFill>
          <a:blip r:embed="rId3"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4" cstate="print"/>
          <a:stretch>
            <a:fillRect/>
          </a:stretch>
        </p:blipFill>
        <p:spPr>
          <a:xfrm>
            <a:off x="376558" y="5891633"/>
            <a:ext cx="761437" cy="771644"/>
          </a:xfrm>
          <a:prstGeom prst="rect">
            <a:avLst/>
          </a:prstGeom>
        </p:spPr>
      </p:pic>
      <p:pic>
        <p:nvPicPr>
          <p:cNvPr id="15" name="Picture 14"/>
          <p:cNvPicPr/>
          <p:nvPr/>
        </p:nvPicPr>
        <p:blipFill>
          <a:blip r:embed="rId5" cstate="print">
            <a:extLst>
              <a:ext uri="{28A0092B-C50C-407E-A947-70E740481C1C}">
                <a14:useLocalDpi xmlns:a14="http://schemas.microsoft.com/office/drawing/2010/main" val="0"/>
              </a:ext>
            </a:extLst>
          </a:blip>
          <a:stretch>
            <a:fillRect/>
          </a:stretch>
        </p:blipFill>
        <p:spPr>
          <a:xfrm>
            <a:off x="1754472" y="5208707"/>
            <a:ext cx="1748857" cy="1516903"/>
          </a:xfrm>
          <a:prstGeom prst="rect">
            <a:avLst/>
          </a:prstGeom>
        </p:spPr>
      </p:pic>
      <p:sp>
        <p:nvSpPr>
          <p:cNvPr id="17" name="Rectangle 3"/>
          <p:cNvSpPr txBox="1">
            <a:spLocks noChangeArrowheads="1"/>
          </p:cNvSpPr>
          <p:nvPr/>
        </p:nvSpPr>
        <p:spPr bwMode="auto">
          <a:xfrm>
            <a:off x="395288" y="261708"/>
            <a:ext cx="8353424" cy="65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scene3d>
              <a:camera prst="orthographicFront"/>
              <a:lightRig rig="threePt" dir="t"/>
            </a:scene3d>
            <a:sp3d extrusionH="57150">
              <a:bevelT w="38100" h="38100" prst="angle"/>
              <a:bevelB w="38100" h="38100" prst="angle"/>
              <a:extrusionClr>
                <a:srgbClr val="0066CC"/>
              </a:extrusionClr>
            </a:sp3d>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3600" b="0" i="0" u="sng" strike="noStrike" kern="0" cap="none" spc="0" normalizeH="0" baseline="0" noProof="0" dirty="0">
                <a:ln>
                  <a:noFill/>
                </a:ln>
                <a:solidFill>
                  <a:srgbClr val="0066CC"/>
                </a:solidFill>
                <a:effectLst/>
                <a:uLnTx/>
                <a:uFillTx/>
                <a:latin typeface="Times New Roman" charset="0"/>
                <a:ea typeface="+mn-ea"/>
                <a:cs typeface="+mn-cs"/>
              </a:rPr>
              <a:t>Road Safety </a:t>
            </a:r>
            <a:r>
              <a:rPr kumimoji="1" lang="en-US" sz="3600" b="0" i="0" u="sng" strike="noStrike" kern="0" cap="none" spc="0" normalizeH="0" baseline="0" noProof="0" dirty="0" smtClean="0">
                <a:ln>
                  <a:noFill/>
                </a:ln>
                <a:solidFill>
                  <a:srgbClr val="0066CC"/>
                </a:solidFill>
                <a:effectLst/>
                <a:uLnTx/>
                <a:uFillTx/>
                <a:latin typeface="Times New Roman" charset="0"/>
                <a:ea typeface="+mn-ea"/>
                <a:cs typeface="+mn-cs"/>
              </a:rPr>
              <a:t>Audit</a:t>
            </a:r>
          </a:p>
        </p:txBody>
      </p:sp>
      <p:pic>
        <p:nvPicPr>
          <p:cNvPr id="9" name="Picture 8" descr="logo.png"/>
          <p:cNvPicPr>
            <a:picLocks noChangeAspect="1"/>
          </p:cNvPicPr>
          <p:nvPr/>
        </p:nvPicPr>
        <p:blipFill>
          <a:blip r:embed="rId6" cstate="print"/>
          <a:stretch>
            <a:fillRect/>
          </a:stretch>
        </p:blipFill>
        <p:spPr>
          <a:xfrm>
            <a:off x="8229600" y="6148846"/>
            <a:ext cx="785936" cy="514431"/>
          </a:xfrm>
          <a:prstGeom prst="rect">
            <a:avLst/>
          </a:prstGeom>
        </p:spPr>
      </p:pic>
      <p:graphicFrame>
        <p:nvGraphicFramePr>
          <p:cNvPr id="2" name="Diagram 1"/>
          <p:cNvGraphicFramePr/>
          <p:nvPr>
            <p:extLst>
              <p:ext uri="{D42A27DB-BD31-4B8C-83A1-F6EECF244321}">
                <p14:modId xmlns:p14="http://schemas.microsoft.com/office/powerpoint/2010/main" val="1763457142"/>
              </p:ext>
            </p:extLst>
          </p:nvPr>
        </p:nvGraphicFramePr>
        <p:xfrm>
          <a:off x="581314" y="538728"/>
          <a:ext cx="8253536" cy="210539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2" name="Picture 1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7600" y="2367581"/>
            <a:ext cx="4028778" cy="2685852"/>
          </a:xfrm>
          <a:prstGeom prst="rect">
            <a:avLst/>
          </a:prstGeom>
          <a:ln w="101600" cmpd="thickThin">
            <a:solidFill>
              <a:schemeClr val="tx1"/>
            </a:solidFill>
          </a:ln>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95800" y="3750997"/>
            <a:ext cx="4060782" cy="2707187"/>
          </a:xfrm>
          <a:prstGeom prst="rect">
            <a:avLst/>
          </a:prstGeom>
          <a:ln w="101600" cmpd="thickThin">
            <a:solidFill>
              <a:schemeClr val="tx1"/>
            </a:solidFill>
          </a:ln>
        </p:spPr>
      </p:pic>
    </p:spTree>
    <p:extLst>
      <p:ext uri="{BB962C8B-B14F-4D97-AF65-F5344CB8AC3E}">
        <p14:creationId xmlns:p14="http://schemas.microsoft.com/office/powerpoint/2010/main" val="3177527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3999"/>
                                          </p:stCondLst>
                                        </p:cTn>
                                        <p:tgtEl>
                                          <p:spTgt spid="14"/>
                                        </p:tgtEl>
                                        <p:attrNameLst>
                                          <p:attrName>style.visibility</p:attrName>
                                        </p:attrNameLst>
                                      </p:cBhvr>
                                      <p:to>
                                        <p:strVal val="visible"/>
                                      </p:to>
                                    </p:set>
                                  </p:childTnLst>
                                </p:cTn>
                              </p:par>
                            </p:childTnLst>
                          </p:cTn>
                        </p:par>
                        <p:par>
                          <p:cTn id="7" fill="hold">
                            <p:stCondLst>
                              <p:cond delay="4000"/>
                            </p:stCondLst>
                            <p:childTnLst>
                              <p:par>
                                <p:cTn id="8" presetID="1" presetClass="entr" presetSubtype="0" fill="hold" nodeType="afterEffect">
                                  <p:stCondLst>
                                    <p:cond delay="0"/>
                                  </p:stCondLst>
                                  <p:childTnLst>
                                    <p:set>
                                      <p:cBhvr>
                                        <p:cTn id="9" dur="1" fill="hold">
                                          <p:stCondLst>
                                            <p:cond delay="39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7" name="Rectangle 3"/>
          <p:cNvSpPr txBox="1">
            <a:spLocks noChangeArrowheads="1"/>
          </p:cNvSpPr>
          <p:nvPr/>
        </p:nvSpPr>
        <p:spPr bwMode="auto">
          <a:xfrm>
            <a:off x="2722396" y="342186"/>
            <a:ext cx="3699208" cy="979971"/>
          </a:xfrm>
          <a:prstGeom prst="rect">
            <a:avLst/>
          </a:prstGeom>
          <a:solidFill>
            <a:schemeClr val="accent6">
              <a:lumMod val="75000"/>
              <a:alpha val="25000"/>
            </a:schemeClr>
          </a:solidFill>
          <a:ln>
            <a:noFill/>
          </a:ln>
          <a:extLst/>
        </p:spPr>
        <p:txBody>
          <a:bodyPr vert="horz" wrap="square" lIns="92075" tIns="46038" rIns="92075" bIns="46038" numCol="1" anchor="t" anchorCtr="0" compatLnSpc="1">
            <a:prstTxWarp prst="textNoShape">
              <a:avLst/>
            </a:prstTxWarp>
            <a:scene3d>
              <a:camera prst="orthographicFront"/>
              <a:lightRig rig="threePt" dir="t"/>
            </a:scene3d>
            <a:sp3d extrusionH="57150">
              <a:bevelT w="38100" h="38100" prst="angle"/>
              <a:bevelB w="38100" h="38100"/>
              <a:extrusionClr>
                <a:srgbClr val="0066CC"/>
              </a:extrusionClr>
            </a:sp3d>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pPr marL="0" marR="0" lvl="0" indent="0" defTabSz="914400" rtl="0" eaLnBrk="0" fontAlgn="base" latinLnBrk="0" hangingPunct="0">
              <a:lnSpc>
                <a:spcPct val="100000"/>
              </a:lnSpc>
              <a:spcBef>
                <a:spcPts val="0"/>
              </a:spcBef>
              <a:spcAft>
                <a:spcPct val="0"/>
              </a:spcAft>
              <a:buClr>
                <a:srgbClr val="00CCFF"/>
              </a:buClr>
              <a:buSzPct val="80000"/>
              <a:buFont typeface="Wingdings" panose="05000000000000000000" pitchFamily="2" charset="2"/>
              <a:buNone/>
              <a:tabLst/>
              <a:defRPr/>
            </a:pPr>
            <a:r>
              <a:rPr kumimoji="1" lang="en-US" sz="3600" b="0" i="0" u="sng" strike="noStrike" kern="0" cap="none" spc="0" normalizeH="0" baseline="0" noProof="0" dirty="0" smtClean="0">
                <a:ln>
                  <a:noFill/>
                </a:ln>
                <a:solidFill>
                  <a:srgbClr val="0066CC"/>
                </a:solidFill>
                <a:effectLst/>
                <a:uLnTx/>
                <a:uFillTx/>
                <a:latin typeface="Times New Roman" charset="0"/>
                <a:ea typeface="+mn-ea"/>
                <a:cs typeface="+mn-cs"/>
              </a:rPr>
              <a:t>Road Safety Audit</a:t>
            </a:r>
          </a:p>
          <a:p>
            <a:pPr marL="0" marR="0" lvl="0" indent="0" defTabSz="914400" rtl="0" eaLnBrk="0" fontAlgn="base" latinLnBrk="0" hangingPunct="0">
              <a:lnSpc>
                <a:spcPct val="100000"/>
              </a:lnSpc>
              <a:spcBef>
                <a:spcPts val="0"/>
              </a:spcBef>
              <a:spcAft>
                <a:spcPct val="0"/>
              </a:spcAft>
              <a:buClr>
                <a:srgbClr val="00CCFF"/>
              </a:buClr>
              <a:buSzPct val="80000"/>
              <a:buFont typeface="Wingdings" panose="05000000000000000000" pitchFamily="2" charset="2"/>
              <a:buNone/>
              <a:tabLst/>
              <a:defRPr/>
            </a:pPr>
            <a:r>
              <a:rPr kumimoji="1" lang="en-US" sz="2400" b="0" i="0" u="none" strike="noStrike" kern="0" cap="none" spc="0" normalizeH="0" baseline="0" noProof="0" dirty="0" smtClean="0">
                <a:ln>
                  <a:noFill/>
                </a:ln>
                <a:solidFill>
                  <a:srgbClr val="0066CC"/>
                </a:solidFill>
                <a:effectLst/>
                <a:uLnTx/>
                <a:uFillTx/>
                <a:latin typeface="Times New Roman" charset="0"/>
                <a:ea typeface="+mn-ea"/>
                <a:cs typeface="+mn-cs"/>
              </a:rPr>
              <a:t>Crash &amp; HIS collection</a:t>
            </a:r>
            <a:endParaRPr kumimoji="1" lang="en-US" sz="2400" b="0" i="0" u="none" strike="noStrike" kern="0" cap="none" spc="0" normalizeH="0" baseline="0" noProof="0" dirty="0">
              <a:ln>
                <a:noFill/>
              </a:ln>
              <a:solidFill>
                <a:srgbClr val="0066CC"/>
              </a:solidFill>
              <a:effectLst/>
              <a:uLnTx/>
              <a:uFillTx/>
              <a:latin typeface="Times New Roman" charset="0"/>
              <a:ea typeface="+mn-ea"/>
              <a:cs typeface="+mn-cs"/>
            </a:endParaRPr>
          </a:p>
        </p:txBody>
      </p:sp>
      <p:pic>
        <p:nvPicPr>
          <p:cNvPr id="9" name="Picture 8" descr="logo.png"/>
          <p:cNvPicPr>
            <a:picLocks noChangeAspect="1"/>
          </p:cNvPicPr>
          <p:nvPr/>
        </p:nvPicPr>
        <p:blipFill>
          <a:blip r:embed="rId3" cstate="print"/>
          <a:stretch>
            <a:fillRect/>
          </a:stretch>
        </p:blipFill>
        <p:spPr>
          <a:xfrm>
            <a:off x="8001000" y="6019800"/>
            <a:ext cx="785936" cy="514431"/>
          </a:xfrm>
          <a:prstGeom prst="rect">
            <a:avLst/>
          </a:prstGeom>
        </p:spPr>
      </p:pic>
      <p:pic>
        <p:nvPicPr>
          <p:cNvPr id="13" name="Picture 12" descr="strip2.png"/>
          <p:cNvPicPr>
            <a:picLocks noChangeAspect="1"/>
          </p:cNvPicPr>
          <p:nvPr/>
        </p:nvPicPr>
        <p:blipFill>
          <a:blip r:embed="rId4" cstate="print"/>
          <a:stretch>
            <a:fillRect/>
          </a:stretch>
        </p:blipFill>
        <p:spPr>
          <a:xfrm>
            <a:off x="15227" y="5365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descr="ky logo.png"/>
          <p:cNvPicPr>
            <a:picLocks noChangeAspect="1"/>
          </p:cNvPicPr>
          <p:nvPr/>
        </p:nvPicPr>
        <p:blipFill>
          <a:blip r:embed="rId5" cstate="print"/>
          <a:stretch>
            <a:fillRect/>
          </a:stretch>
        </p:blipFill>
        <p:spPr>
          <a:xfrm>
            <a:off x="686363" y="5867402"/>
            <a:ext cx="761437" cy="77164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423" y="1358213"/>
            <a:ext cx="7661608" cy="3673445"/>
          </a:xfrm>
          <a:prstGeom prst="rect">
            <a:avLst/>
          </a:prstGeom>
          <a:ln w="101600" cmpd="sng">
            <a:solidFill>
              <a:schemeClr val="tx1"/>
            </a:solidFill>
          </a:ln>
          <a:effectLst>
            <a:softEdge rad="50800"/>
          </a:effectLst>
        </p:spPr>
      </p:pic>
      <p:sp>
        <p:nvSpPr>
          <p:cNvPr id="12" name="Rectangle 3"/>
          <p:cNvSpPr txBox="1">
            <a:spLocks noChangeArrowheads="1"/>
          </p:cNvSpPr>
          <p:nvPr/>
        </p:nvSpPr>
        <p:spPr bwMode="auto">
          <a:xfrm>
            <a:off x="4419600" y="4974366"/>
            <a:ext cx="4522207" cy="1873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1400" b="0" i="0" u="sng" strike="noStrike" kern="0" cap="none" spc="0" normalizeH="0" baseline="0" noProof="0" dirty="0">
                <a:ln>
                  <a:noFill/>
                </a:ln>
                <a:solidFill>
                  <a:srgbClr val="0066CC"/>
                </a:solidFill>
                <a:effectLst/>
                <a:uLnTx/>
                <a:uFillTx/>
                <a:latin typeface="Times New Roman" charset="0"/>
                <a:ea typeface="+mn-ea"/>
                <a:cs typeface="+mn-cs"/>
              </a:rPr>
              <a:t>Manner of Collision</a:t>
            </a:r>
            <a:endParaRPr kumimoji="1" lang="en-US" sz="1400" b="0" i="0" u="none" strike="noStrike" kern="0" cap="none" spc="0" normalizeH="0" baseline="0" noProof="0" dirty="0">
              <a:ln>
                <a:noFill/>
              </a:ln>
              <a:solidFill>
                <a:srgbClr val="0066CC"/>
              </a:solidFill>
              <a:effectLst/>
              <a:uLnTx/>
              <a:uFillTx/>
              <a:latin typeface="Times New Roman" charset="0"/>
              <a:ea typeface="+mn-ea"/>
              <a:cs typeface="+mn-cs"/>
            </a:endParaRPr>
          </a:p>
          <a:p>
            <a:pPr marL="0" marR="0" lvl="0" indent="0" algn="l"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1400" b="0" i="0" u="none" strike="noStrike" kern="0" cap="none" spc="0" normalizeH="0" baseline="0" noProof="0" dirty="0">
                <a:ln>
                  <a:noFill/>
                </a:ln>
                <a:solidFill>
                  <a:srgbClr val="0066CC"/>
                </a:solidFill>
                <a:effectLst/>
                <a:uLnTx/>
                <a:uFillTx/>
                <a:latin typeface="Times New Roman" charset="0"/>
                <a:ea typeface="+mn-ea"/>
                <a:cs typeface="+mn-cs"/>
              </a:rPr>
              <a:t>Single Vehicle </a:t>
            </a:r>
            <a:r>
              <a:rPr kumimoji="1" lang="en-US" sz="1400" b="0" i="0" u="none" strike="noStrike" kern="0" cap="none" spc="0" normalizeH="0" baseline="0" noProof="0" dirty="0" smtClean="0">
                <a:ln>
                  <a:noFill/>
                </a:ln>
                <a:solidFill>
                  <a:srgbClr val="0066CC"/>
                </a:solidFill>
                <a:effectLst/>
                <a:uLnTx/>
                <a:uFillTx/>
                <a:latin typeface="Times New Roman" charset="0"/>
                <a:ea typeface="+mn-ea"/>
                <a:cs typeface="+mn-cs"/>
              </a:rPr>
              <a:t> 181</a:t>
            </a:r>
            <a:endParaRPr kumimoji="1" lang="en-US" sz="1400" b="0" i="0" u="none" strike="noStrike" kern="0" cap="none" spc="0" normalizeH="0" baseline="0" noProof="0" dirty="0">
              <a:ln>
                <a:noFill/>
              </a:ln>
              <a:solidFill>
                <a:srgbClr val="0066CC"/>
              </a:solidFill>
              <a:effectLst/>
              <a:uLnTx/>
              <a:uFillTx/>
              <a:latin typeface="Times New Roman" charset="0"/>
              <a:ea typeface="+mn-ea"/>
              <a:cs typeface="+mn-cs"/>
            </a:endParaRPr>
          </a:p>
          <a:p>
            <a:pPr marL="0" marR="0" lvl="0" indent="0" algn="l"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1400" b="0" i="0" u="none" strike="noStrike" kern="0" cap="none" spc="0" normalizeH="0" baseline="0" noProof="0" dirty="0">
                <a:ln>
                  <a:noFill/>
                </a:ln>
                <a:solidFill>
                  <a:srgbClr val="0066CC"/>
                </a:solidFill>
                <a:effectLst/>
                <a:uLnTx/>
                <a:uFillTx/>
                <a:latin typeface="Times New Roman" charset="0"/>
                <a:ea typeface="+mn-ea"/>
                <a:cs typeface="+mn-cs"/>
              </a:rPr>
              <a:t>Sideswipe 	26 (Opposite </a:t>
            </a:r>
            <a:r>
              <a:rPr kumimoji="1" lang="en-US" sz="1400" b="0" i="0" u="none" strike="noStrike" kern="0" cap="none" spc="0" normalizeH="0" baseline="0" noProof="0" dirty="0" smtClean="0">
                <a:ln>
                  <a:noFill/>
                </a:ln>
                <a:solidFill>
                  <a:srgbClr val="0066CC"/>
                </a:solidFill>
                <a:effectLst/>
                <a:uLnTx/>
                <a:uFillTx/>
                <a:latin typeface="Times New Roman" charset="0"/>
                <a:ea typeface="+mn-ea"/>
                <a:cs typeface="+mn-cs"/>
              </a:rPr>
              <a:t>Direction-23 </a:t>
            </a:r>
            <a:r>
              <a:rPr kumimoji="1" lang="en-US" sz="1400" b="0" i="0" u="none" strike="noStrike" kern="0" cap="none" spc="0" normalizeH="0" baseline="0" noProof="0" dirty="0">
                <a:ln>
                  <a:noFill/>
                </a:ln>
                <a:solidFill>
                  <a:srgbClr val="0066CC"/>
                </a:solidFill>
                <a:effectLst/>
                <a:uLnTx/>
                <a:uFillTx/>
                <a:latin typeface="Times New Roman" charset="0"/>
                <a:ea typeface="+mn-ea"/>
                <a:cs typeface="+mn-cs"/>
              </a:rPr>
              <a:t>&amp; Same Direction-3) </a:t>
            </a:r>
          </a:p>
          <a:p>
            <a:pPr marL="0" marR="0" lvl="0" indent="0" algn="l"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1400" b="0" i="0" u="none" strike="noStrike" kern="0" cap="none" spc="0" normalizeH="0" baseline="0" noProof="0" dirty="0">
                <a:ln>
                  <a:noFill/>
                </a:ln>
                <a:solidFill>
                  <a:srgbClr val="0066CC"/>
                </a:solidFill>
                <a:effectLst/>
                <a:uLnTx/>
                <a:uFillTx/>
                <a:latin typeface="Times New Roman" charset="0"/>
                <a:ea typeface="+mn-ea"/>
                <a:cs typeface="+mn-cs"/>
              </a:rPr>
              <a:t>Head-on 	18</a:t>
            </a:r>
          </a:p>
          <a:p>
            <a:pPr marL="0" marR="0" lvl="0" indent="0" algn="l"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1400" b="0" i="0" u="none" strike="noStrike" kern="0" cap="none" spc="0" normalizeH="0" baseline="0" noProof="0" dirty="0">
                <a:ln>
                  <a:noFill/>
                </a:ln>
                <a:solidFill>
                  <a:srgbClr val="0066CC"/>
                </a:solidFill>
                <a:effectLst/>
                <a:uLnTx/>
                <a:uFillTx/>
                <a:latin typeface="Times New Roman" charset="0"/>
                <a:ea typeface="+mn-ea"/>
                <a:cs typeface="+mn-cs"/>
              </a:rPr>
              <a:t>Angle 	</a:t>
            </a:r>
            <a:r>
              <a:rPr kumimoji="1" lang="en-US" sz="1400" b="0" i="0" u="none" strike="noStrike" kern="0" cap="none" spc="0" normalizeH="0" baseline="0" noProof="0" dirty="0" smtClean="0">
                <a:ln>
                  <a:noFill/>
                </a:ln>
                <a:solidFill>
                  <a:srgbClr val="0066CC"/>
                </a:solidFill>
                <a:effectLst/>
                <a:uLnTx/>
                <a:uFillTx/>
                <a:latin typeface="Times New Roman" charset="0"/>
                <a:ea typeface="+mn-ea"/>
                <a:cs typeface="+mn-cs"/>
              </a:rPr>
              <a:t>11</a:t>
            </a:r>
            <a:endParaRPr kumimoji="1" lang="en-US" sz="1400" b="0" i="0" u="none" strike="noStrike" kern="0" cap="none" spc="0" normalizeH="0" baseline="0" noProof="0" dirty="0">
              <a:ln>
                <a:noFill/>
              </a:ln>
              <a:solidFill>
                <a:srgbClr val="0066CC"/>
              </a:solidFill>
              <a:effectLst/>
              <a:uLnTx/>
              <a:uFillTx/>
              <a:latin typeface="Times New Roman" charset="0"/>
              <a:ea typeface="+mn-ea"/>
              <a:cs typeface="+mn-cs"/>
            </a:endParaRPr>
          </a:p>
          <a:p>
            <a:pPr marL="0" marR="0" lvl="0" indent="0" algn="l"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1400" b="0" i="0" u="none" strike="noStrike" kern="0" cap="none" spc="0" normalizeH="0" baseline="0" noProof="0" dirty="0">
                <a:ln>
                  <a:noFill/>
                </a:ln>
                <a:solidFill>
                  <a:srgbClr val="0066CC"/>
                </a:solidFill>
                <a:effectLst/>
                <a:uLnTx/>
                <a:uFillTx/>
                <a:latin typeface="Times New Roman" charset="0"/>
                <a:ea typeface="+mn-ea"/>
                <a:cs typeface="+mn-cs"/>
              </a:rPr>
              <a:t>Rear-end 	10 (1-Rear to Rear)</a:t>
            </a:r>
          </a:p>
          <a:p>
            <a:pPr marL="0" marR="0" lvl="0" indent="0" algn="l"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1400" b="0" i="0" u="none" strike="noStrike" kern="0" cap="none" spc="0" normalizeH="0" baseline="0" noProof="0" dirty="0">
                <a:ln>
                  <a:noFill/>
                </a:ln>
                <a:solidFill>
                  <a:srgbClr val="0066CC"/>
                </a:solidFill>
                <a:effectLst/>
                <a:uLnTx/>
                <a:uFillTx/>
                <a:latin typeface="Times New Roman" charset="0"/>
                <a:ea typeface="+mn-ea"/>
                <a:cs typeface="+mn-cs"/>
              </a:rPr>
              <a:t>Backing 	1</a:t>
            </a:r>
          </a:p>
        </p:txBody>
      </p:sp>
      <p:sp>
        <p:nvSpPr>
          <p:cNvPr id="14" name="Rectangle 3"/>
          <p:cNvSpPr txBox="1">
            <a:spLocks noChangeArrowheads="1"/>
          </p:cNvSpPr>
          <p:nvPr/>
        </p:nvSpPr>
        <p:spPr bwMode="auto">
          <a:xfrm>
            <a:off x="1790700" y="5203562"/>
            <a:ext cx="16764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1600" b="0" i="0" u="sng" strike="noStrike" kern="0" cap="none" spc="0" normalizeH="0" baseline="0" noProof="0" dirty="0">
                <a:ln>
                  <a:noFill/>
                </a:ln>
                <a:solidFill>
                  <a:srgbClr val="0070C0"/>
                </a:solidFill>
                <a:effectLst/>
                <a:uLnTx/>
                <a:uFillTx/>
                <a:latin typeface="Times New Roman" charset="0"/>
                <a:ea typeface="+mn-ea"/>
                <a:cs typeface="+mn-cs"/>
              </a:rPr>
              <a:t>Road Condition</a:t>
            </a:r>
            <a:endParaRPr kumimoji="1" lang="en-US" sz="1600" b="0" i="0" u="none" strike="noStrike" kern="0" cap="none" spc="0" normalizeH="0" baseline="0" noProof="0" dirty="0">
              <a:ln>
                <a:noFill/>
              </a:ln>
              <a:solidFill>
                <a:srgbClr val="0070C0"/>
              </a:solidFill>
              <a:effectLst/>
              <a:uLnTx/>
              <a:uFillTx/>
              <a:latin typeface="Times New Roman" charset="0"/>
              <a:ea typeface="+mn-ea"/>
              <a:cs typeface="+mn-cs"/>
            </a:endParaRPr>
          </a:p>
          <a:p>
            <a:pPr marL="0" marR="0" lvl="0" indent="0" algn="l"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1600" b="0" i="0" u="none" strike="noStrike" kern="0" cap="none" spc="0" normalizeH="0" baseline="0" noProof="0" dirty="0">
                <a:ln>
                  <a:noFill/>
                </a:ln>
                <a:solidFill>
                  <a:srgbClr val="0070C0"/>
                </a:solidFill>
                <a:effectLst/>
                <a:uLnTx/>
                <a:uFillTx/>
                <a:latin typeface="Times New Roman" charset="0"/>
                <a:ea typeface="+mn-ea"/>
                <a:cs typeface="+mn-cs"/>
              </a:rPr>
              <a:t>Wet = 164</a:t>
            </a:r>
          </a:p>
          <a:p>
            <a:pPr marL="0" marR="0" lvl="0" indent="0" algn="l"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1600" b="0" i="0" u="none" strike="noStrike" kern="0" cap="none" spc="0" normalizeH="0" baseline="0" noProof="0" dirty="0">
                <a:ln>
                  <a:noFill/>
                </a:ln>
                <a:solidFill>
                  <a:srgbClr val="0070C0"/>
                </a:solidFill>
                <a:effectLst/>
                <a:uLnTx/>
                <a:uFillTx/>
                <a:latin typeface="Times New Roman" charset="0"/>
                <a:ea typeface="+mn-ea"/>
                <a:cs typeface="+mn-cs"/>
              </a:rPr>
              <a:t>Ice/Snow = 11</a:t>
            </a:r>
          </a:p>
          <a:p>
            <a:pPr marL="0" marR="0" lvl="0" indent="0" algn="l"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1600" b="0" i="0" u="none" strike="noStrike" kern="0" cap="none" spc="0" normalizeH="0" baseline="0" noProof="0" dirty="0">
                <a:ln>
                  <a:noFill/>
                </a:ln>
                <a:solidFill>
                  <a:srgbClr val="0070C0"/>
                </a:solidFill>
                <a:effectLst/>
                <a:uLnTx/>
                <a:uFillTx/>
                <a:latin typeface="Times New Roman" charset="0"/>
                <a:ea typeface="+mn-ea"/>
                <a:cs typeface="+mn-cs"/>
              </a:rPr>
              <a:t>Dry = </a:t>
            </a:r>
            <a:r>
              <a:rPr kumimoji="1" lang="en-US" sz="1600" b="0" i="0" u="none" strike="noStrike" kern="0" cap="none" spc="0" normalizeH="0" baseline="0" noProof="0" dirty="0" smtClean="0">
                <a:ln>
                  <a:noFill/>
                </a:ln>
                <a:solidFill>
                  <a:srgbClr val="0070C0"/>
                </a:solidFill>
                <a:effectLst/>
                <a:uLnTx/>
                <a:uFillTx/>
                <a:latin typeface="Times New Roman" charset="0"/>
                <a:ea typeface="+mn-ea"/>
                <a:cs typeface="+mn-cs"/>
              </a:rPr>
              <a:t>72</a:t>
            </a:r>
            <a:endParaRPr kumimoji="1" lang="en-US" sz="1600" b="0" i="0" u="none" strike="noStrike" kern="0" cap="none" spc="0" normalizeH="0" baseline="0" noProof="0" dirty="0">
              <a:ln>
                <a:noFill/>
              </a:ln>
              <a:solidFill>
                <a:srgbClr val="0070C0"/>
              </a:solidFill>
              <a:effectLst/>
              <a:uLnTx/>
              <a:uFillTx/>
              <a:latin typeface="Times New Roman" charset="0"/>
              <a:ea typeface="+mn-ea"/>
              <a:cs typeface="+mn-cs"/>
            </a:endParaRPr>
          </a:p>
        </p:txBody>
      </p:sp>
    </p:spTree>
    <p:extLst>
      <p:ext uri="{BB962C8B-B14F-4D97-AF65-F5344CB8AC3E}">
        <p14:creationId xmlns:p14="http://schemas.microsoft.com/office/powerpoint/2010/main" val="17419296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rrel.png"/>
          <p:cNvPicPr>
            <a:picLocks noChangeAspect="1"/>
          </p:cNvPicPr>
          <p:nvPr/>
        </p:nvPicPr>
        <p:blipFill>
          <a:blip r:embed="rId3" cstate="print"/>
          <a:stretch>
            <a:fillRect/>
          </a:stretch>
        </p:blipFill>
        <p:spPr>
          <a:xfrm>
            <a:off x="7324873" y="2984958"/>
            <a:ext cx="935983" cy="1662983"/>
          </a:xfrm>
          <a:prstGeom prst="rect">
            <a:avLst/>
          </a:prstGeom>
        </p:spPr>
      </p:pic>
      <p:pic>
        <p:nvPicPr>
          <p:cNvPr id="14" name="Picture 13" descr="Cones.png"/>
          <p:cNvPicPr>
            <a:picLocks noChangeAspect="1"/>
          </p:cNvPicPr>
          <p:nvPr/>
        </p:nvPicPr>
        <p:blipFill>
          <a:blip r:embed="rId4" cstate="print"/>
          <a:stretch>
            <a:fillRect/>
          </a:stretch>
        </p:blipFill>
        <p:spPr>
          <a:xfrm>
            <a:off x="1282040" y="3214151"/>
            <a:ext cx="1398320" cy="1371600"/>
          </a:xfrm>
          <a:prstGeom prst="rect">
            <a:avLst/>
          </a:prstGeom>
        </p:spPr>
      </p:pic>
      <p:pic>
        <p:nvPicPr>
          <p:cNvPr id="8" name="Picture 7" descr="scale.png"/>
          <p:cNvPicPr>
            <a:picLocks noChangeAspect="1"/>
          </p:cNvPicPr>
          <p:nvPr/>
        </p:nvPicPr>
        <p:blipFill>
          <a:blip r:embed="rId5" cstate="print"/>
          <a:stretch>
            <a:fillRect/>
          </a:stretch>
        </p:blipFill>
        <p:spPr>
          <a:xfrm>
            <a:off x="982269" y="446611"/>
            <a:ext cx="7018731" cy="1727437"/>
          </a:xfrm>
          <a:prstGeom prst="rect">
            <a:avLst/>
          </a:prstGeom>
        </p:spPr>
      </p:pic>
      <p:pic>
        <p:nvPicPr>
          <p:cNvPr id="9" name="Picture 8" descr="logo.png"/>
          <p:cNvPicPr>
            <a:picLocks noChangeAspect="1"/>
          </p:cNvPicPr>
          <p:nvPr/>
        </p:nvPicPr>
        <p:blipFill>
          <a:blip r:embed="rId6" cstate="print"/>
          <a:stretch>
            <a:fillRect/>
          </a:stretch>
        </p:blipFill>
        <p:spPr>
          <a:xfrm>
            <a:off x="8001000" y="6019800"/>
            <a:ext cx="785936" cy="514431"/>
          </a:xfrm>
          <a:prstGeom prst="rect">
            <a:avLst/>
          </a:prstGeom>
        </p:spPr>
      </p:pic>
      <p:pic>
        <p:nvPicPr>
          <p:cNvPr id="13" name="Picture 12" descr="strip2.png"/>
          <p:cNvPicPr>
            <a:picLocks noChangeAspect="1"/>
          </p:cNvPicPr>
          <p:nvPr/>
        </p:nvPicPr>
        <p:blipFill>
          <a:blip r:embed="rId7"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8" cstate="print"/>
          <a:stretch>
            <a:fillRect/>
          </a:stretch>
        </p:blipFill>
        <p:spPr>
          <a:xfrm>
            <a:off x="686363" y="5867402"/>
            <a:ext cx="761437" cy="771644"/>
          </a:xfrm>
          <a:prstGeom prst="rect">
            <a:avLst/>
          </a:prstGeom>
        </p:spPr>
      </p:pic>
      <p:pic>
        <p:nvPicPr>
          <p:cNvPr id="12" name="Picture 11" descr="State.png"/>
          <p:cNvPicPr>
            <a:picLocks noChangeAspect="1"/>
          </p:cNvPicPr>
          <p:nvPr/>
        </p:nvPicPr>
        <p:blipFill>
          <a:blip r:embed="rId9" cstate="print"/>
          <a:stretch>
            <a:fillRect/>
          </a:stretch>
        </p:blipFill>
        <p:spPr>
          <a:xfrm>
            <a:off x="1420761" y="2414051"/>
            <a:ext cx="6716122" cy="2971800"/>
          </a:xfrm>
          <a:prstGeom prst="rect">
            <a:avLst/>
          </a:prstGeom>
        </p:spPr>
      </p:pic>
      <p:sp>
        <p:nvSpPr>
          <p:cNvPr id="18" name="Rectangle 3"/>
          <p:cNvSpPr txBox="1">
            <a:spLocks noChangeArrowheads="1"/>
          </p:cNvSpPr>
          <p:nvPr/>
        </p:nvSpPr>
        <p:spPr bwMode="auto">
          <a:xfrm>
            <a:off x="2628661" y="4033497"/>
            <a:ext cx="4733163" cy="983399"/>
          </a:xfrm>
          <a:prstGeom prst="rect">
            <a:avLst/>
          </a:prstGeom>
          <a:noFill/>
          <a:ln>
            <a:noFill/>
          </a:ln>
          <a:scene3d>
            <a:camera prst="orthographicFront"/>
            <a:lightRig rig="threePt" dir="t"/>
          </a:scene3d>
          <a:sp3d>
            <a:bevelB/>
          </a:sp3d>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pPr algn="l"/>
            <a:r>
              <a:rPr lang="en-US" altLang="en-US" sz="3800" b="1" kern="0" dirty="0" smtClean="0">
                <a:effectLst>
                  <a:outerShdw blurRad="50800" dist="38100" dir="13500000" algn="br" rotWithShape="0">
                    <a:prstClr val="black">
                      <a:alpha val="30000"/>
                    </a:prstClr>
                  </a:outerShdw>
                </a:effectLst>
                <a:latin typeface="Times New Roman" panose="02020603050405020304" pitchFamily="18" charset="0"/>
              </a:rPr>
              <a:t>Mercer County US 68</a:t>
            </a:r>
            <a:endParaRPr lang="en-US" altLang="en-US" sz="3800" b="1" kern="0" dirty="0">
              <a:effectLst>
                <a:outerShdw blurRad="50800" dist="38100" dir="13500000" algn="br" rotWithShape="0">
                  <a:prstClr val="black">
                    <a:alpha val="30000"/>
                  </a:prstClr>
                </a:outerShdw>
              </a:effectLst>
              <a:latin typeface="Times New Roman" panose="02020603050405020304" pitchFamily="18" charset="0"/>
            </a:endParaRPr>
          </a:p>
        </p:txBody>
      </p:sp>
      <p:sp>
        <p:nvSpPr>
          <p:cNvPr id="19" name="Rectangle 3"/>
          <p:cNvSpPr txBox="1">
            <a:spLocks noChangeArrowheads="1"/>
          </p:cNvSpPr>
          <p:nvPr/>
        </p:nvSpPr>
        <p:spPr bwMode="auto">
          <a:xfrm>
            <a:off x="1219200" y="5497642"/>
            <a:ext cx="7306267" cy="484109"/>
          </a:xfrm>
          <a:prstGeom prst="rect">
            <a:avLst/>
          </a:prstGeom>
          <a:noFill/>
          <a:ln>
            <a:noFill/>
          </a:ln>
          <a:extLst/>
        </p:spPr>
        <p:txBody>
          <a:bodyPr vert="horz" wrap="square" lIns="92075" tIns="46038" rIns="92075" bIns="46038" numCol="1" anchor="t" anchorCtr="0" compatLnSpc="1">
            <a:prstTxWarp prst="textNoShape">
              <a:avLst/>
            </a:prstTxWarp>
            <a:scene3d>
              <a:camera prst="orthographicFront"/>
              <a:lightRig rig="threePt" dir="t"/>
            </a:scene3d>
            <a:sp3d extrusionH="57150">
              <a:bevelT w="38100" h="38100" prst="angle"/>
              <a:bevelB w="38100" h="38100" prst="angle"/>
            </a:sp3d>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pPr algn="l"/>
            <a:r>
              <a:rPr lang="en-US" altLang="en-US" b="1" kern="0" dirty="0" smtClean="0">
                <a:solidFill>
                  <a:srgbClr val="29448B"/>
                </a:solidFill>
                <a:latin typeface="Times New Roman" panose="02020603050405020304" pitchFamily="18" charset="0"/>
              </a:rPr>
              <a:t>Highway Safety Improvement Program</a:t>
            </a:r>
          </a:p>
          <a:p>
            <a:pPr algn="l"/>
            <a:endParaRPr lang="en-US" altLang="en-US" sz="1000" b="1" kern="0" dirty="0">
              <a:solidFill>
                <a:srgbClr val="29448B"/>
              </a:solidFill>
              <a:latin typeface="Times New Roman" panose="02020603050405020304" pitchFamily="18" charset="0"/>
            </a:endParaRPr>
          </a:p>
          <a:p>
            <a:pPr algn="l"/>
            <a:r>
              <a:rPr lang="en-US" altLang="en-US" sz="2800" b="1" kern="0" dirty="0" smtClean="0">
                <a:solidFill>
                  <a:srgbClr val="29448B"/>
                </a:solidFill>
                <a:latin typeface="Times New Roman" panose="02020603050405020304" pitchFamily="18" charset="0"/>
              </a:rPr>
              <a:t>	</a:t>
            </a:r>
            <a:endParaRPr lang="en-US" altLang="en-US" sz="2800" b="1" kern="0" dirty="0">
              <a:solidFill>
                <a:srgbClr val="29448B"/>
              </a:solidFill>
              <a:latin typeface="Times New Roman" panose="02020603050405020304" pitchFamily="18" charset="0"/>
            </a:endParaRPr>
          </a:p>
        </p:txBody>
      </p:sp>
    </p:spTree>
    <p:extLst>
      <p:ext uri="{BB962C8B-B14F-4D97-AF65-F5344CB8AC3E}">
        <p14:creationId xmlns:p14="http://schemas.microsoft.com/office/powerpoint/2010/main" val="40511781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trip2.png"/>
          <p:cNvPicPr>
            <a:picLocks noChangeAspect="1"/>
          </p:cNvPicPr>
          <p:nvPr/>
        </p:nvPicPr>
        <p:blipFill>
          <a:blip r:embed="rId3"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4" cstate="print"/>
          <a:stretch>
            <a:fillRect/>
          </a:stretch>
        </p:blipFill>
        <p:spPr>
          <a:xfrm>
            <a:off x="686363" y="5867402"/>
            <a:ext cx="761437" cy="771644"/>
          </a:xfrm>
          <a:prstGeom prst="rect">
            <a:avLst/>
          </a:prstGeom>
        </p:spPr>
      </p:pic>
      <p:sp>
        <p:nvSpPr>
          <p:cNvPr id="10" name="Title 1"/>
          <p:cNvSpPr txBox="1">
            <a:spLocks/>
          </p:cNvSpPr>
          <p:nvPr/>
        </p:nvSpPr>
        <p:spPr bwMode="auto">
          <a:xfrm>
            <a:off x="874295" y="342878"/>
            <a:ext cx="7260996" cy="857250"/>
          </a:xfrm>
          <a:prstGeom prst="rect">
            <a:avLst/>
          </a:prstGeom>
          <a:solidFill>
            <a:schemeClr val="accent6">
              <a:lumMod val="75000"/>
              <a:alpha val="25000"/>
            </a:schemeClr>
          </a:solidFill>
          <a:ln>
            <a:noFill/>
          </a:ln>
          <a:effectLst/>
          <a:extLst/>
        </p:spPr>
        <p:txBody>
          <a:bodyPr vert="horz" wrap="square" lIns="92075" tIns="46038" rIns="92075" bIns="46038" numCol="1" anchor="ctr" anchorCtr="0" compatLnSpc="1">
            <a:prstTxWarp prst="textNoShape">
              <a:avLst/>
            </a:prstTxWarp>
            <a:scene3d>
              <a:camera prst="orthographicFront"/>
              <a:lightRig rig="threePt" dir="t"/>
            </a:scene3d>
            <a:sp3d extrusionH="57150">
              <a:bevelT w="38100" h="38100" prst="angle"/>
              <a:extrusionClr>
                <a:srgbClr val="0066CC"/>
              </a:extrusionClr>
            </a:sp3d>
          </a:bodyPr>
          <a:lstStyle>
            <a:lvl1pPr algn="l" rtl="0" eaLnBrk="0" fontAlgn="base" hangingPunct="0">
              <a:spcBef>
                <a:spcPct val="0"/>
              </a:spcBef>
              <a:spcAft>
                <a:spcPct val="0"/>
              </a:spcAft>
              <a:defRPr kumimoji="1" sz="4400">
                <a:solidFill>
                  <a:schemeClr val="bg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a:solidFill>
                  <a:schemeClr val="bg1"/>
                </a:solidFill>
                <a:effectLst>
                  <a:outerShdw blurRad="38100" dist="38100" dir="2700000" algn="tl">
                    <a:srgbClr val="000000"/>
                  </a:outerShdw>
                </a:effectLst>
                <a:latin typeface="Times New Roman" charset="0"/>
              </a:defRPr>
            </a:lvl2pPr>
            <a:lvl3pPr algn="l" rtl="0" eaLnBrk="0" fontAlgn="base" hangingPunct="0">
              <a:spcBef>
                <a:spcPct val="0"/>
              </a:spcBef>
              <a:spcAft>
                <a:spcPct val="0"/>
              </a:spcAft>
              <a:defRPr kumimoji="1" sz="4400">
                <a:solidFill>
                  <a:schemeClr val="bg1"/>
                </a:solidFill>
                <a:effectLst>
                  <a:outerShdw blurRad="38100" dist="38100" dir="2700000" algn="tl">
                    <a:srgbClr val="000000"/>
                  </a:outerShdw>
                </a:effectLst>
                <a:latin typeface="Times New Roman" charset="0"/>
              </a:defRPr>
            </a:lvl3pPr>
            <a:lvl4pPr algn="l" rtl="0" eaLnBrk="0" fontAlgn="base" hangingPunct="0">
              <a:spcBef>
                <a:spcPct val="0"/>
              </a:spcBef>
              <a:spcAft>
                <a:spcPct val="0"/>
              </a:spcAft>
              <a:defRPr kumimoji="1" sz="4400">
                <a:solidFill>
                  <a:schemeClr val="bg1"/>
                </a:solidFill>
                <a:effectLst>
                  <a:outerShdw blurRad="38100" dist="38100" dir="2700000" algn="tl">
                    <a:srgbClr val="000000"/>
                  </a:outerShdw>
                </a:effectLst>
                <a:latin typeface="Times New Roman" charset="0"/>
              </a:defRPr>
            </a:lvl4pPr>
            <a:lvl5pPr algn="l" rtl="0" eaLnBrk="0" fontAlgn="base" hangingPunct="0">
              <a:spcBef>
                <a:spcPct val="0"/>
              </a:spcBef>
              <a:spcAft>
                <a:spcPct val="0"/>
              </a:spcAft>
              <a:defRPr kumimoji="1" sz="4400">
                <a:solidFill>
                  <a:schemeClr val="bg1"/>
                </a:solidFill>
                <a:effectLst>
                  <a:outerShdw blurRad="38100" dist="38100" dir="2700000" algn="tl">
                    <a:srgbClr val="000000"/>
                  </a:outerShdw>
                </a:effectLst>
                <a:latin typeface="Times New Roman"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4400" b="0" i="0" u="sng" strike="noStrike" kern="0" cap="none" spc="0" normalizeH="0" baseline="0" noProof="0" dirty="0" smtClean="0">
                <a:ln>
                  <a:noFill/>
                </a:ln>
                <a:solidFill>
                  <a:srgbClr val="0066CC"/>
                </a:solidFill>
                <a:effectLst/>
                <a:uLnTx/>
                <a:uFillTx/>
                <a:latin typeface="Times New Roman"/>
                <a:ea typeface="+mj-ea"/>
                <a:cs typeface="+mj-cs"/>
              </a:rPr>
              <a:t>Total Crashes</a:t>
            </a:r>
            <a:r>
              <a:rPr kumimoji="1" lang="en-US" altLang="en-US" sz="4400" b="0" i="0" u="none" strike="noStrike" kern="0" cap="none" spc="0" normalizeH="0" baseline="0" noProof="0" dirty="0" smtClean="0">
                <a:ln>
                  <a:noFill/>
                </a:ln>
                <a:solidFill>
                  <a:srgbClr val="0066CC"/>
                </a:solidFill>
                <a:effectLst/>
                <a:uLnTx/>
                <a:uFillTx/>
                <a:latin typeface="Times New Roman"/>
                <a:ea typeface="+mj-ea"/>
                <a:cs typeface="+mj-cs"/>
              </a:rPr>
              <a:t>: </a:t>
            </a:r>
            <a:r>
              <a:rPr kumimoji="1" lang="en-US" altLang="en-US" sz="2700" b="0" i="0" u="none" strike="noStrike" kern="0" cap="none" spc="0" normalizeH="0" baseline="0" noProof="0" dirty="0" smtClean="0">
                <a:ln>
                  <a:noFill/>
                </a:ln>
                <a:solidFill>
                  <a:srgbClr val="0066CC"/>
                </a:solidFill>
                <a:effectLst/>
                <a:uLnTx/>
                <a:uFillTx/>
                <a:latin typeface="Times New Roman"/>
                <a:ea typeface="+mj-ea"/>
                <a:cs typeface="+mj-cs"/>
              </a:rPr>
              <a:t>Wet and Slick Surface</a:t>
            </a:r>
            <a:endParaRPr kumimoji="1" lang="en-US" altLang="en-US" sz="2700" b="0" i="0" u="none" strike="noStrike" kern="0" cap="none" spc="0" normalizeH="0" baseline="0" noProof="0" dirty="0">
              <a:ln>
                <a:noFill/>
              </a:ln>
              <a:solidFill>
                <a:srgbClr val="0066CC"/>
              </a:solidFill>
              <a:effectLst/>
              <a:uLnTx/>
              <a:uFillTx/>
              <a:latin typeface="Times New Roman"/>
              <a:ea typeface="+mj-ea"/>
              <a:cs typeface="+mj-cs"/>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289791"/>
            <a:ext cx="4648200" cy="4078348"/>
          </a:xfrm>
          <a:prstGeom prst="rect">
            <a:avLst/>
          </a:prstGeom>
          <a:ln w="101600">
            <a:solidFill>
              <a:schemeClr val="tx1"/>
            </a:solidFill>
          </a:ln>
          <a:effectLst>
            <a:innerShdw blurRad="114300">
              <a:srgbClr val="0066CC"/>
            </a:innerShdw>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8698" y="2052562"/>
            <a:ext cx="4508878" cy="4148168"/>
          </a:xfrm>
          <a:prstGeom prst="rect">
            <a:avLst/>
          </a:prstGeom>
          <a:ln w="101600">
            <a:solidFill>
              <a:schemeClr val="tx1"/>
            </a:solidFill>
          </a:ln>
          <a:effectLst>
            <a:innerShdw blurRad="114300">
              <a:prstClr val="black"/>
            </a:innerShdw>
          </a:effectLst>
        </p:spPr>
      </p:pic>
      <p:cxnSp>
        <p:nvCxnSpPr>
          <p:cNvPr id="17" name="Straight Connector 16"/>
          <p:cNvCxnSpPr>
            <a:endCxn id="19" idx="6"/>
          </p:cNvCxnSpPr>
          <p:nvPr/>
        </p:nvCxnSpPr>
        <p:spPr bwMode="auto">
          <a:xfrm flipH="1" flipV="1">
            <a:off x="3276600" y="2976638"/>
            <a:ext cx="1192098" cy="3224092"/>
          </a:xfrm>
          <a:prstGeom prst="line">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flipH="1">
            <a:off x="3276600" y="2104956"/>
            <a:ext cx="1192098" cy="924133"/>
          </a:xfrm>
          <a:prstGeom prst="line">
            <a:avLst/>
          </a:pr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Oval 18"/>
          <p:cNvSpPr/>
          <p:nvPr/>
        </p:nvSpPr>
        <p:spPr bwMode="auto">
          <a:xfrm>
            <a:off x="2057400" y="2595638"/>
            <a:ext cx="1219200" cy="762000"/>
          </a:xfrm>
          <a:prstGeom prst="ellipse">
            <a:avLst/>
          </a:prstGeom>
          <a:noFill/>
          <a:ln w="41275" cap="sq" cmpd="sng" algn="ctr">
            <a:solidFill>
              <a:schemeClr val="tx1"/>
            </a:solidFill>
            <a:prstDash val="solid"/>
            <a:round/>
            <a:headEnd type="none" w="sm" len="sm"/>
            <a:tailEnd type="none" w="sm" len="sm"/>
          </a:ln>
          <a:effectLst>
            <a:innerShdw blurRad="114300">
              <a:prstClr val="black"/>
            </a:innerShdw>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dirty="0" smtClean="0">
              <a:ln>
                <a:noFill/>
              </a:ln>
              <a:solidFill>
                <a:schemeClr val="tx1"/>
              </a:solidFill>
              <a:effectLst/>
              <a:latin typeface="Times New Roman" charset="0"/>
            </a:endParaRPr>
          </a:p>
        </p:txBody>
      </p:sp>
      <p:pic>
        <p:nvPicPr>
          <p:cNvPr id="9" name="Picture 8" descr="logo.png"/>
          <p:cNvPicPr>
            <a:picLocks noChangeAspect="1"/>
          </p:cNvPicPr>
          <p:nvPr/>
        </p:nvPicPr>
        <p:blipFill>
          <a:blip r:embed="rId7" cstate="print"/>
          <a:stretch>
            <a:fillRect/>
          </a:stretch>
        </p:blipFill>
        <p:spPr>
          <a:xfrm>
            <a:off x="8099196" y="5867402"/>
            <a:ext cx="878380" cy="574940"/>
          </a:xfrm>
          <a:prstGeom prst="rect">
            <a:avLst/>
          </a:prstGeom>
        </p:spPr>
      </p:pic>
    </p:spTree>
    <p:extLst>
      <p:ext uri="{BB962C8B-B14F-4D97-AF65-F5344CB8AC3E}">
        <p14:creationId xmlns:p14="http://schemas.microsoft.com/office/powerpoint/2010/main" val="337597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par>
                                <p:cTn id="18" presetID="31"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fltVal val="0"/>
                                          </p:val>
                                        </p:tav>
                                        <p:tav tm="100000">
                                          <p:val>
                                            <p:strVal val="#ppt_w"/>
                                          </p:val>
                                        </p:tav>
                                      </p:tavLst>
                                    </p:anim>
                                    <p:anim calcmode="lin" valueType="num">
                                      <p:cBhvr>
                                        <p:cTn id="21" dur="1000" fill="hold"/>
                                        <p:tgtEl>
                                          <p:spTgt spid="15"/>
                                        </p:tgtEl>
                                        <p:attrNameLst>
                                          <p:attrName>ppt_h</p:attrName>
                                        </p:attrNameLst>
                                      </p:cBhvr>
                                      <p:tavLst>
                                        <p:tav tm="0">
                                          <p:val>
                                            <p:fltVal val="0"/>
                                          </p:val>
                                        </p:tav>
                                        <p:tav tm="100000">
                                          <p:val>
                                            <p:strVal val="#ppt_h"/>
                                          </p:val>
                                        </p:tav>
                                      </p:tavLst>
                                    </p:anim>
                                    <p:anim calcmode="lin" valueType="num">
                                      <p:cBhvr>
                                        <p:cTn id="22" dur="1000" fill="hold"/>
                                        <p:tgtEl>
                                          <p:spTgt spid="15"/>
                                        </p:tgtEl>
                                        <p:attrNameLst>
                                          <p:attrName>style.rotation</p:attrName>
                                        </p:attrNameLst>
                                      </p:cBhvr>
                                      <p:tavLst>
                                        <p:tav tm="0">
                                          <p:val>
                                            <p:fltVal val="90"/>
                                          </p:val>
                                        </p:tav>
                                        <p:tav tm="100000">
                                          <p:val>
                                            <p:fltVal val="0"/>
                                          </p:val>
                                        </p:tav>
                                      </p:tavLst>
                                    </p:anim>
                                    <p:animEffect transition="in" filter="fade">
                                      <p:cBhvr>
                                        <p:cTn id="2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png"/>
          <p:cNvPicPr>
            <a:picLocks noChangeAspect="1"/>
          </p:cNvPicPr>
          <p:nvPr/>
        </p:nvPicPr>
        <p:blipFill>
          <a:blip r:embed="rId3" cstate="print"/>
          <a:stretch>
            <a:fillRect/>
          </a:stretch>
        </p:blipFill>
        <p:spPr>
          <a:xfrm>
            <a:off x="8001000" y="6019800"/>
            <a:ext cx="785936" cy="514431"/>
          </a:xfrm>
          <a:prstGeom prst="rect">
            <a:avLst/>
          </a:prstGeom>
        </p:spPr>
      </p:pic>
      <p:pic>
        <p:nvPicPr>
          <p:cNvPr id="13" name="Picture 12"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descr="ky logo.png"/>
          <p:cNvPicPr>
            <a:picLocks noChangeAspect="1"/>
          </p:cNvPicPr>
          <p:nvPr/>
        </p:nvPicPr>
        <p:blipFill>
          <a:blip r:embed="rId5" cstate="print"/>
          <a:stretch>
            <a:fillRect/>
          </a:stretch>
        </p:blipFill>
        <p:spPr>
          <a:xfrm>
            <a:off x="686363" y="5867402"/>
            <a:ext cx="761437" cy="771644"/>
          </a:xfrm>
          <a:prstGeom prst="rect">
            <a:avLst/>
          </a:prstGeom>
        </p:spPr>
      </p:pic>
      <p:graphicFrame>
        <p:nvGraphicFramePr>
          <p:cNvPr id="4" name="Diagram 3"/>
          <p:cNvGraphicFramePr/>
          <p:nvPr>
            <p:extLst/>
          </p:nvPr>
        </p:nvGraphicFramePr>
        <p:xfrm>
          <a:off x="710426" y="457200"/>
          <a:ext cx="8433574" cy="5943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589961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png"/>
          <p:cNvPicPr>
            <a:picLocks noChangeAspect="1"/>
          </p:cNvPicPr>
          <p:nvPr/>
        </p:nvPicPr>
        <p:blipFill>
          <a:blip r:embed="rId4" cstate="print"/>
          <a:stretch>
            <a:fillRect/>
          </a:stretch>
        </p:blipFill>
        <p:spPr>
          <a:xfrm>
            <a:off x="8001000" y="6019800"/>
            <a:ext cx="785936" cy="514431"/>
          </a:xfrm>
          <a:prstGeom prst="rect">
            <a:avLst/>
          </a:prstGeom>
        </p:spPr>
      </p:pic>
      <p:pic>
        <p:nvPicPr>
          <p:cNvPr id="13" name="Picture 12" descr="strip2.png"/>
          <p:cNvPicPr>
            <a:picLocks noChangeAspect="1"/>
          </p:cNvPicPr>
          <p:nvPr/>
        </p:nvPicPr>
        <p:blipFill>
          <a:blip r:embed="rId5"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6" cstate="print"/>
          <a:stretch>
            <a:fillRect/>
          </a:stretch>
        </p:blipFill>
        <p:spPr>
          <a:xfrm>
            <a:off x="206439" y="5891193"/>
            <a:ext cx="761437" cy="771644"/>
          </a:xfrm>
          <a:prstGeom prst="rect">
            <a:avLst/>
          </a:prstGeom>
        </p:spPr>
      </p:pic>
      <p:graphicFrame>
        <p:nvGraphicFramePr>
          <p:cNvPr id="12" name="Object 11"/>
          <p:cNvGraphicFramePr>
            <a:graphicFrameLocks noChangeAspect="1"/>
          </p:cNvGraphicFramePr>
          <p:nvPr>
            <p:extLst>
              <p:ext uri="{D42A27DB-BD31-4B8C-83A1-F6EECF244321}">
                <p14:modId xmlns:p14="http://schemas.microsoft.com/office/powerpoint/2010/main" val="3138345808"/>
              </p:ext>
            </p:extLst>
          </p:nvPr>
        </p:nvGraphicFramePr>
        <p:xfrm>
          <a:off x="4393753" y="1172883"/>
          <a:ext cx="4577669" cy="2789517"/>
        </p:xfrm>
        <a:graphic>
          <a:graphicData uri="http://schemas.openxmlformats.org/presentationml/2006/ole">
            <mc:AlternateContent xmlns:mc="http://schemas.openxmlformats.org/markup-compatibility/2006">
              <mc:Choice xmlns:v="urn:schemas-microsoft-com:vml" Requires="v">
                <p:oleObj spid="_x0000_s10315" name="Acrobat Document" r:id="rId7" imgW="15553440" imgH="9463320" progId="Acrobat.Document.11">
                  <p:embed/>
                </p:oleObj>
              </mc:Choice>
              <mc:Fallback>
                <p:oleObj name="Acrobat Document" r:id="rId7" imgW="15553440" imgH="9463320" progId="Acrobat.Document.11">
                  <p:embed/>
                  <p:pic>
                    <p:nvPicPr>
                      <p:cNvPr id="0"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3753" y="1172883"/>
                        <a:ext cx="4577669" cy="27895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2"/>
          <p:cNvSpPr>
            <a:spLocks noChangeArrowheads="1"/>
          </p:cNvSpPr>
          <p:nvPr/>
        </p:nvSpPr>
        <p:spPr bwMode="auto">
          <a:xfrm>
            <a:off x="138890" y="257200"/>
            <a:ext cx="8863012" cy="339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spcAft>
                <a:spcPts val="600"/>
              </a:spcAft>
              <a:defRPr/>
            </a:pPr>
            <a:r>
              <a:rPr lang="en-US" sz="4800" u="sng" dirty="0">
                <a:solidFill>
                  <a:srgbClr val="0070C0"/>
                </a:solidFill>
                <a:latin typeface="Times New Roman" panose="02020603050405020304" pitchFamily="18" charset="0"/>
                <a:cs typeface="Times New Roman" panose="02020603050405020304" pitchFamily="18" charset="0"/>
              </a:rPr>
              <a:t>Project Improvements</a:t>
            </a:r>
          </a:p>
          <a:p>
            <a:pPr>
              <a:spcAft>
                <a:spcPts val="600"/>
              </a:spcAft>
              <a:defRPr/>
            </a:pPr>
            <a:endParaRPr lang="en-US" sz="3600" dirty="0" smtClean="0">
              <a:solidFill>
                <a:srgbClr val="0070C0"/>
              </a:solidFill>
              <a:latin typeface="Times New Roman" panose="02020603050405020304" pitchFamily="18" charset="0"/>
              <a:cs typeface="Times New Roman" panose="02020603050405020304" pitchFamily="18" charset="0"/>
            </a:endParaRPr>
          </a:p>
          <a:p>
            <a:pPr>
              <a:spcAft>
                <a:spcPts val="600"/>
              </a:spcAft>
              <a:defRPr/>
            </a:pPr>
            <a:r>
              <a:rPr lang="en-US" sz="3600" dirty="0" smtClean="0">
                <a:solidFill>
                  <a:srgbClr val="0070C0"/>
                </a:solidFill>
                <a:latin typeface="Times New Roman" panose="02020603050405020304" pitchFamily="18" charset="0"/>
                <a:cs typeface="Times New Roman" panose="02020603050405020304" pitchFamily="18" charset="0"/>
              </a:rPr>
              <a:t>Super </a:t>
            </a:r>
            <a:r>
              <a:rPr lang="en-US" sz="3600" dirty="0">
                <a:solidFill>
                  <a:srgbClr val="0070C0"/>
                </a:solidFill>
                <a:latin typeface="Times New Roman" panose="02020603050405020304" pitchFamily="18" charset="0"/>
                <a:cs typeface="Times New Roman" panose="02020603050405020304" pitchFamily="18" charset="0"/>
              </a:rPr>
              <a:t>Elevation </a:t>
            </a:r>
            <a:endParaRPr lang="en-US" sz="3600" dirty="0" smtClean="0">
              <a:solidFill>
                <a:srgbClr val="0070C0"/>
              </a:solidFill>
              <a:latin typeface="Times New Roman" panose="02020603050405020304" pitchFamily="18" charset="0"/>
              <a:cs typeface="Times New Roman" panose="02020603050405020304" pitchFamily="18" charset="0"/>
            </a:endParaRPr>
          </a:p>
          <a:p>
            <a:pPr>
              <a:spcAft>
                <a:spcPts val="600"/>
              </a:spcAft>
              <a:defRPr/>
            </a:pPr>
            <a:r>
              <a:rPr lang="en-US" sz="3600" dirty="0" smtClean="0">
                <a:solidFill>
                  <a:srgbClr val="0070C0"/>
                </a:solidFill>
                <a:latin typeface="Times New Roman" panose="02020603050405020304" pitchFamily="18" charset="0"/>
                <a:cs typeface="Times New Roman" panose="02020603050405020304" pitchFamily="18" charset="0"/>
              </a:rPr>
              <a:t>High Friction Surface</a:t>
            </a:r>
            <a:endParaRPr lang="en-US" sz="3600" dirty="0">
              <a:solidFill>
                <a:srgbClr val="0070C0"/>
              </a:solidFill>
              <a:latin typeface="Times New Roman" panose="02020603050405020304" pitchFamily="18" charset="0"/>
              <a:cs typeface="Times New Roman" panose="02020603050405020304" pitchFamily="18" charset="0"/>
            </a:endParaRPr>
          </a:p>
          <a:p>
            <a:pPr algn="ctr">
              <a:spcAft>
                <a:spcPts val="600"/>
              </a:spcAft>
              <a:defRPr/>
            </a:pPr>
            <a:endParaRPr lang="en-US" sz="4800" dirty="0">
              <a:solidFill>
                <a:srgbClr val="0066CC"/>
              </a:solidFill>
              <a:effectLst>
                <a:outerShdw blurRad="38100" dist="38100" dir="2700000" algn="tl">
                  <a:srgbClr val="000000"/>
                </a:outerShdw>
              </a:effectLst>
            </a:endParaRP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93353" y="3569455"/>
            <a:ext cx="6400800" cy="3093382"/>
          </a:xfrm>
          <a:prstGeom prst="rect">
            <a:avLst/>
          </a:prstGeom>
          <a:ln w="101600" cmpd="thickThin">
            <a:solidFill>
              <a:schemeClr val="tx1"/>
            </a:solidFill>
          </a:ln>
        </p:spPr>
      </p:pic>
    </p:spTree>
    <p:extLst>
      <p:ext uri="{BB962C8B-B14F-4D97-AF65-F5344CB8AC3E}">
        <p14:creationId xmlns:p14="http://schemas.microsoft.com/office/powerpoint/2010/main" val="9089627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6456" y="2830773"/>
            <a:ext cx="7502768" cy="3048000"/>
          </a:xfrm>
          <a:prstGeom prst="rect">
            <a:avLst/>
          </a:prstGeom>
          <a:ln w="101600" cmpd="thickThin">
            <a:solidFill>
              <a:schemeClr val="tx1"/>
            </a:solidFill>
          </a:ln>
        </p:spPr>
      </p:pic>
      <p:pic>
        <p:nvPicPr>
          <p:cNvPr id="8" name="Picture 7" descr="scale.png"/>
          <p:cNvPicPr>
            <a:picLocks noChangeAspect="1"/>
          </p:cNvPicPr>
          <p:nvPr/>
        </p:nvPicPr>
        <p:blipFill>
          <a:blip r:embed="rId4" cstate="print"/>
          <a:stretch>
            <a:fillRect/>
          </a:stretch>
        </p:blipFill>
        <p:spPr>
          <a:xfrm>
            <a:off x="3505200" y="5873388"/>
            <a:ext cx="3269197" cy="804609"/>
          </a:xfrm>
          <a:prstGeom prst="rect">
            <a:avLst/>
          </a:prstGeom>
        </p:spPr>
      </p:pic>
      <p:pic>
        <p:nvPicPr>
          <p:cNvPr id="9" name="Picture 8" descr="logo.png"/>
          <p:cNvPicPr>
            <a:picLocks noChangeAspect="1"/>
          </p:cNvPicPr>
          <p:nvPr/>
        </p:nvPicPr>
        <p:blipFill>
          <a:blip r:embed="rId5" cstate="print"/>
          <a:stretch>
            <a:fillRect/>
          </a:stretch>
        </p:blipFill>
        <p:spPr>
          <a:xfrm>
            <a:off x="8001000" y="6019800"/>
            <a:ext cx="785936" cy="514431"/>
          </a:xfrm>
          <a:prstGeom prst="rect">
            <a:avLst/>
          </a:prstGeom>
        </p:spPr>
      </p:pic>
      <p:pic>
        <p:nvPicPr>
          <p:cNvPr id="13" name="Picture 12" descr="strip2.png"/>
          <p:cNvPicPr>
            <a:picLocks noChangeAspect="1"/>
          </p:cNvPicPr>
          <p:nvPr/>
        </p:nvPicPr>
        <p:blipFill>
          <a:blip r:embed="rId6"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7" cstate="print"/>
          <a:stretch>
            <a:fillRect/>
          </a:stretch>
        </p:blipFill>
        <p:spPr>
          <a:xfrm>
            <a:off x="686363" y="5867402"/>
            <a:ext cx="761437" cy="771644"/>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 y="152400"/>
            <a:ext cx="4544403" cy="3090862"/>
          </a:xfrm>
          <a:prstGeom prst="rect">
            <a:avLst/>
          </a:prstGeom>
          <a:ln w="101600" cmpd="thickThin">
            <a:solidFill>
              <a:schemeClr val="tx1"/>
            </a:solidFill>
          </a:ln>
        </p:spPr>
      </p:pic>
      <p:sp>
        <p:nvSpPr>
          <p:cNvPr id="17" name="Rectangle 3"/>
          <p:cNvSpPr txBox="1">
            <a:spLocks noChangeArrowheads="1"/>
          </p:cNvSpPr>
          <p:nvPr/>
        </p:nvSpPr>
        <p:spPr bwMode="auto">
          <a:xfrm>
            <a:off x="4860829" y="1093917"/>
            <a:ext cx="4127166" cy="1207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3600" b="0" i="0" u="none" strike="noStrike" kern="0" cap="none" spc="0" normalizeH="0" baseline="0" noProof="0" dirty="0" smtClean="0">
                <a:ln>
                  <a:noFill/>
                </a:ln>
                <a:solidFill>
                  <a:srgbClr val="0066CC"/>
                </a:solidFill>
                <a:effectLst/>
                <a:uLnTx/>
                <a:uFillTx/>
                <a:latin typeface="Times New Roman" charset="0"/>
                <a:ea typeface="+mn-ea"/>
                <a:cs typeface="+mn-cs"/>
              </a:rPr>
              <a:t>What We Want!</a:t>
            </a:r>
            <a:endParaRPr kumimoji="1" lang="en-US" sz="2400" b="0" i="0" u="none" strike="noStrike" kern="0" cap="none" spc="0" normalizeH="0" baseline="0" noProof="0" dirty="0">
              <a:ln>
                <a:noFill/>
              </a:ln>
              <a:solidFill>
                <a:srgbClr val="0066CC"/>
              </a:solidFill>
              <a:effectLst/>
              <a:uLnTx/>
              <a:uFillTx/>
              <a:latin typeface="Times New Roman" charset="0"/>
              <a:ea typeface="+mn-ea"/>
              <a:cs typeface="+mn-cs"/>
            </a:endParaRPr>
          </a:p>
        </p:txBody>
      </p:sp>
    </p:spTree>
    <p:extLst>
      <p:ext uri="{BB962C8B-B14F-4D97-AF65-F5344CB8AC3E}">
        <p14:creationId xmlns:p14="http://schemas.microsoft.com/office/powerpoint/2010/main" val="400767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3000" fill="hold"/>
                                        <p:tgtEl>
                                          <p:spTgt spid="14"/>
                                        </p:tgtEl>
                                        <p:attrNameLst>
                                          <p:attrName>ppt_x</p:attrName>
                                        </p:attrNameLst>
                                      </p:cBhvr>
                                      <p:tavLst>
                                        <p:tav tm="0">
                                          <p:val>
                                            <p:strVal val="#ppt_x"/>
                                          </p:val>
                                        </p:tav>
                                        <p:tav tm="100000">
                                          <p:val>
                                            <p:strVal val="#ppt_x"/>
                                          </p:val>
                                        </p:tav>
                                      </p:tavLst>
                                    </p:anim>
                                    <p:anim calcmode="lin" valueType="num">
                                      <p:cBhvr additive="base">
                                        <p:cTn id="8" dur="30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4500" fill="hold"/>
                                        <p:tgtEl>
                                          <p:spTgt spid="12"/>
                                        </p:tgtEl>
                                        <p:attrNameLst>
                                          <p:attrName>ppt_x</p:attrName>
                                        </p:attrNameLst>
                                      </p:cBhvr>
                                      <p:tavLst>
                                        <p:tav tm="0">
                                          <p:val>
                                            <p:strVal val="#ppt_x"/>
                                          </p:val>
                                        </p:tav>
                                        <p:tav tm="100000">
                                          <p:val>
                                            <p:strVal val="#ppt_x"/>
                                          </p:val>
                                        </p:tav>
                                      </p:tavLst>
                                    </p:anim>
                                    <p:anim calcmode="lin" valueType="num">
                                      <p:cBhvr additive="base">
                                        <p:cTn id="13" dur="4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png"/>
          <p:cNvPicPr>
            <a:picLocks noChangeAspect="1"/>
          </p:cNvPicPr>
          <p:nvPr/>
        </p:nvPicPr>
        <p:blipFill>
          <a:blip r:embed="rId3" cstate="print"/>
          <a:stretch>
            <a:fillRect/>
          </a:stretch>
        </p:blipFill>
        <p:spPr>
          <a:xfrm>
            <a:off x="3659892" y="457200"/>
            <a:ext cx="785936" cy="514431"/>
          </a:xfrm>
          <a:prstGeom prst="rect">
            <a:avLst/>
          </a:prstGeom>
        </p:spPr>
      </p:pic>
      <p:pic>
        <p:nvPicPr>
          <p:cNvPr id="13" name="Picture 12"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5" cstate="print"/>
          <a:stretch>
            <a:fillRect/>
          </a:stretch>
        </p:blipFill>
        <p:spPr>
          <a:xfrm>
            <a:off x="3659892" y="1176745"/>
            <a:ext cx="761437" cy="77164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990" y="263018"/>
            <a:ext cx="2872654" cy="4308981"/>
          </a:xfrm>
          <a:prstGeom prst="rect">
            <a:avLst/>
          </a:prstGeom>
          <a:ln w="101600" cmpd="thickThin">
            <a:solidFill>
              <a:schemeClr val="tx1"/>
            </a:solidFill>
          </a:ln>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0640" y="3839205"/>
            <a:ext cx="4206494" cy="2804329"/>
          </a:xfrm>
          <a:prstGeom prst="rect">
            <a:avLst/>
          </a:prstGeom>
          <a:ln w="101600" cmpd="thickThin">
            <a:solidFill>
              <a:schemeClr val="tx1"/>
            </a:solidFill>
          </a:ln>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6107" y="2417508"/>
            <a:ext cx="2871537" cy="4307305"/>
          </a:xfrm>
          <a:prstGeom prst="rect">
            <a:avLst/>
          </a:prstGeom>
          <a:ln w="101600" cmpd="thickThin">
            <a:solidFill>
              <a:schemeClr val="tx1"/>
            </a:solidFill>
          </a:ln>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8687" y="292957"/>
            <a:ext cx="4185313" cy="2790209"/>
          </a:xfrm>
          <a:prstGeom prst="rect">
            <a:avLst/>
          </a:prstGeom>
          <a:ln w="101600" cmpd="thickThin">
            <a:solidFill>
              <a:schemeClr val="tx1"/>
            </a:solidFill>
          </a:ln>
        </p:spPr>
      </p:pic>
      <p:sp>
        <p:nvSpPr>
          <p:cNvPr id="19" name="Rectangle 3"/>
          <p:cNvSpPr txBox="1">
            <a:spLocks noChangeArrowheads="1"/>
          </p:cNvSpPr>
          <p:nvPr/>
        </p:nvSpPr>
        <p:spPr bwMode="auto">
          <a:xfrm>
            <a:off x="3139456" y="2394415"/>
            <a:ext cx="2133600" cy="12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3600" b="0" i="0" u="none" strike="noStrike" kern="0" cap="none" spc="0" normalizeH="0" baseline="0" noProof="0" dirty="0" smtClean="0">
                <a:ln>
                  <a:noFill/>
                </a:ln>
                <a:solidFill>
                  <a:srgbClr val="0066CC"/>
                </a:solidFill>
                <a:effectLst/>
                <a:uLnTx/>
                <a:uFillTx/>
                <a:latin typeface="Times New Roman" charset="0"/>
                <a:ea typeface="+mn-ea"/>
                <a:cs typeface="+mn-cs"/>
              </a:rPr>
              <a:t>What </a:t>
            </a:r>
          </a:p>
          <a:p>
            <a:pPr marL="0" marR="0" lvl="0" indent="0" algn="ctr" defTabSz="914400" rtl="0" eaLnBrk="0" fontAlgn="base" latinLnBrk="0" hangingPunct="0">
              <a:lnSpc>
                <a:spcPct val="100000"/>
              </a:lnSpc>
              <a:spcBef>
                <a:spcPct val="20000"/>
              </a:spcBef>
              <a:spcAft>
                <a:spcPct val="0"/>
              </a:spcAft>
              <a:buClr>
                <a:srgbClr val="00CCFF"/>
              </a:buClr>
              <a:buSzPct val="80000"/>
              <a:buFont typeface="Wingdings" panose="05000000000000000000" pitchFamily="2" charset="2"/>
              <a:buNone/>
              <a:tabLst/>
              <a:defRPr/>
            </a:pPr>
            <a:r>
              <a:rPr kumimoji="1" lang="en-US" sz="3600" b="0" i="0" u="none" strike="noStrike" kern="0" cap="none" spc="0" normalizeH="0" baseline="0" noProof="0" dirty="0" smtClean="0">
                <a:ln>
                  <a:noFill/>
                </a:ln>
                <a:solidFill>
                  <a:srgbClr val="0066CC"/>
                </a:solidFill>
                <a:effectLst/>
                <a:uLnTx/>
                <a:uFillTx/>
                <a:latin typeface="Times New Roman" charset="0"/>
                <a:ea typeface="+mn-ea"/>
                <a:cs typeface="+mn-cs"/>
              </a:rPr>
              <a:t>We Have!</a:t>
            </a:r>
            <a:endParaRPr kumimoji="1" lang="en-US" sz="2400" b="0" i="0" u="none" strike="noStrike" kern="0" cap="none" spc="0" normalizeH="0" baseline="0" noProof="0" dirty="0">
              <a:ln>
                <a:noFill/>
              </a:ln>
              <a:solidFill>
                <a:srgbClr val="0066CC"/>
              </a:solidFill>
              <a:effectLst/>
              <a:uLnTx/>
              <a:uFillTx/>
              <a:latin typeface="Times New Roman" charset="0"/>
              <a:ea typeface="+mn-ea"/>
              <a:cs typeface="+mn-cs"/>
            </a:endParaRPr>
          </a:p>
        </p:txBody>
      </p:sp>
      <p:pic>
        <p:nvPicPr>
          <p:cNvPr id="21" name="Picture 20" descr="Barrel.png"/>
          <p:cNvPicPr>
            <a:picLocks noChangeAspect="1"/>
          </p:cNvPicPr>
          <p:nvPr/>
        </p:nvPicPr>
        <p:blipFill>
          <a:blip r:embed="rId10" cstate="print"/>
          <a:stretch>
            <a:fillRect/>
          </a:stretch>
        </p:blipFill>
        <p:spPr>
          <a:xfrm rot="3727567">
            <a:off x="580793" y="4886963"/>
            <a:ext cx="610441" cy="1084585"/>
          </a:xfrm>
          <a:prstGeom prst="rect">
            <a:avLst/>
          </a:prstGeom>
        </p:spPr>
      </p:pic>
      <p:pic>
        <p:nvPicPr>
          <p:cNvPr id="20" name="Picture 19" descr="Cones.png"/>
          <p:cNvPicPr>
            <a:picLocks noChangeAspect="1"/>
          </p:cNvPicPr>
          <p:nvPr/>
        </p:nvPicPr>
        <p:blipFill>
          <a:blip r:embed="rId11" cstate="print"/>
          <a:stretch>
            <a:fillRect/>
          </a:stretch>
        </p:blipFill>
        <p:spPr>
          <a:xfrm>
            <a:off x="579519" y="5486401"/>
            <a:ext cx="855541" cy="839192"/>
          </a:xfrm>
          <a:prstGeom prst="rect">
            <a:avLst/>
          </a:prstGeom>
        </p:spPr>
      </p:pic>
    </p:spTree>
    <p:extLst>
      <p:ext uri="{BB962C8B-B14F-4D97-AF65-F5344CB8AC3E}">
        <p14:creationId xmlns:p14="http://schemas.microsoft.com/office/powerpoint/2010/main" val="306623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499"/>
                                          </p:stCondLst>
                                        </p:cTn>
                                        <p:tgtEl>
                                          <p:spTgt spid="15"/>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500"/>
                                  </p:stCondLst>
                                  <p:childTnLst>
                                    <p:set>
                                      <p:cBhvr>
                                        <p:cTn id="12" dur="1" fill="hold">
                                          <p:stCondLst>
                                            <p:cond delay="499"/>
                                          </p:stCondLst>
                                        </p:cTn>
                                        <p:tgtEl>
                                          <p:spTgt spid="17"/>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nodeType="afterEffect">
                                  <p:stCondLst>
                                    <p:cond delay="500"/>
                                  </p:stCondLst>
                                  <p:childTnLst>
                                    <p:set>
                                      <p:cBhvr>
                                        <p:cTn id="15"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png"/>
          <p:cNvPicPr>
            <a:picLocks noChangeAspect="1"/>
          </p:cNvPicPr>
          <p:nvPr/>
        </p:nvPicPr>
        <p:blipFill>
          <a:blip r:embed="rId3" cstate="print"/>
          <a:stretch>
            <a:fillRect/>
          </a:stretch>
        </p:blipFill>
        <p:spPr>
          <a:xfrm>
            <a:off x="8080909" y="6159236"/>
            <a:ext cx="785936" cy="514431"/>
          </a:xfrm>
          <a:prstGeom prst="rect">
            <a:avLst/>
          </a:prstGeom>
        </p:spPr>
      </p:pic>
      <p:pic>
        <p:nvPicPr>
          <p:cNvPr id="13" name="Picture 12"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descr="ky logo.png"/>
          <p:cNvPicPr>
            <a:picLocks noChangeAspect="1"/>
          </p:cNvPicPr>
          <p:nvPr/>
        </p:nvPicPr>
        <p:blipFill>
          <a:blip r:embed="rId5" cstate="print"/>
          <a:stretch>
            <a:fillRect/>
          </a:stretch>
        </p:blipFill>
        <p:spPr>
          <a:xfrm>
            <a:off x="533681" y="6030630"/>
            <a:ext cx="761437" cy="771644"/>
          </a:xfrm>
          <a:prstGeom prst="rect">
            <a:avLst/>
          </a:prstGeom>
        </p:spPr>
      </p:pic>
      <p:pic>
        <p:nvPicPr>
          <p:cNvPr id="12" name="Picture 11" descr="scale.png"/>
          <p:cNvPicPr>
            <a:picLocks noChangeAspect="1"/>
          </p:cNvPicPr>
          <p:nvPr/>
        </p:nvPicPr>
        <p:blipFill>
          <a:blip r:embed="rId6" cstate="print"/>
          <a:stretch>
            <a:fillRect/>
          </a:stretch>
        </p:blipFill>
        <p:spPr>
          <a:xfrm>
            <a:off x="3276600" y="5700669"/>
            <a:ext cx="3726397" cy="917134"/>
          </a:xfrm>
          <a:prstGeom prst="rect">
            <a:avLst/>
          </a:prstGeom>
        </p:spPr>
      </p:pic>
      <p:sp>
        <p:nvSpPr>
          <p:cNvPr id="18" name="Rectangle 3"/>
          <p:cNvSpPr txBox="1">
            <a:spLocks noChangeArrowheads="1"/>
          </p:cNvSpPr>
          <p:nvPr/>
        </p:nvSpPr>
        <p:spPr bwMode="auto">
          <a:xfrm>
            <a:off x="914399" y="918148"/>
            <a:ext cx="7166509" cy="44778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pPr algn="l"/>
            <a:r>
              <a:rPr lang="en-US" altLang="en-US" sz="3600" b="1" kern="0" dirty="0" smtClean="0">
                <a:solidFill>
                  <a:srgbClr val="0066CC"/>
                </a:solidFill>
                <a:latin typeface="Times New Roman" panose="02020603050405020304" pitchFamily="18" charset="0"/>
              </a:rPr>
              <a:t>Inch by Inch,</a:t>
            </a:r>
          </a:p>
          <a:p>
            <a:pPr algn="l"/>
            <a:r>
              <a:rPr lang="en-US" altLang="en-US" sz="3600" b="1" kern="0" dirty="0" smtClean="0">
                <a:solidFill>
                  <a:srgbClr val="0066CC"/>
                </a:solidFill>
                <a:latin typeface="Times New Roman" panose="02020603050405020304" pitchFamily="18" charset="0"/>
              </a:rPr>
              <a:t>Life’s a Cinch!</a:t>
            </a:r>
          </a:p>
          <a:p>
            <a:pPr algn="l"/>
            <a:endParaRPr lang="en-US" altLang="en-US" sz="3600" b="1" kern="0" dirty="0" smtClean="0">
              <a:solidFill>
                <a:srgbClr val="0066CC"/>
              </a:solidFill>
              <a:latin typeface="Times New Roman" panose="02020603050405020304" pitchFamily="18" charset="0"/>
            </a:endParaRPr>
          </a:p>
          <a:p>
            <a:pPr algn="l"/>
            <a:endParaRPr lang="en-US" altLang="en-US" sz="3600" b="1" kern="0" dirty="0">
              <a:solidFill>
                <a:srgbClr val="0066CC"/>
              </a:solidFill>
              <a:latin typeface="Times New Roman" panose="02020603050405020304" pitchFamily="18" charset="0"/>
            </a:endParaRPr>
          </a:p>
          <a:p>
            <a:pPr algn="l"/>
            <a:r>
              <a:rPr lang="en-US" altLang="en-US" sz="3600" b="1" kern="0" dirty="0" smtClean="0">
                <a:solidFill>
                  <a:srgbClr val="0066CC"/>
                </a:solidFill>
                <a:latin typeface="Times New Roman" panose="02020603050405020304" pitchFamily="18" charset="0"/>
              </a:rPr>
              <a:t>				Yard by Yard, </a:t>
            </a:r>
          </a:p>
          <a:p>
            <a:pPr algn="l"/>
            <a:r>
              <a:rPr lang="en-US" altLang="en-US" sz="3600" b="1" kern="0" dirty="0" smtClean="0">
                <a:solidFill>
                  <a:srgbClr val="0066CC"/>
                </a:solidFill>
                <a:latin typeface="Times New Roman" panose="02020603050405020304" pitchFamily="18" charset="0"/>
              </a:rPr>
              <a:t>				Life is Hard!</a:t>
            </a:r>
          </a:p>
          <a:p>
            <a:pPr algn="l"/>
            <a:r>
              <a:rPr lang="en-US" altLang="en-US" sz="1200" b="1" kern="0" dirty="0" smtClean="0">
                <a:solidFill>
                  <a:srgbClr val="0066CC"/>
                </a:solidFill>
                <a:latin typeface="Times New Roman" panose="02020603050405020304" pitchFamily="18" charset="0"/>
              </a:rPr>
              <a:t>					By: John Bytheway</a:t>
            </a:r>
            <a:endParaRPr lang="en-US" altLang="en-US" sz="1200" b="1" kern="0" dirty="0">
              <a:solidFill>
                <a:srgbClr val="0066CC"/>
              </a:solidFill>
              <a:latin typeface="Times New Roman" panose="02020603050405020304" pitchFamily="18" charset="0"/>
            </a:endParaRPr>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0215" y="633820"/>
            <a:ext cx="3221546" cy="2596566"/>
          </a:xfrm>
          <a:prstGeom prst="rect">
            <a:avLst/>
          </a:prstGeom>
          <a:ln w="101600" cmpd="thickThin">
            <a:solidFill>
              <a:srgbClr val="000000"/>
            </a:solidFill>
          </a:ln>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681" y="3089572"/>
            <a:ext cx="3449707" cy="2590800"/>
          </a:xfrm>
          <a:prstGeom prst="rect">
            <a:avLst/>
          </a:prstGeom>
          <a:ln w="101600" cmpd="thickThin">
            <a:solidFill>
              <a:srgbClr val="000000"/>
            </a:solidFill>
          </a:ln>
        </p:spPr>
      </p:pic>
    </p:spTree>
    <p:extLst>
      <p:ext uri="{BB962C8B-B14F-4D97-AF65-F5344CB8AC3E}">
        <p14:creationId xmlns:p14="http://schemas.microsoft.com/office/powerpoint/2010/main" val="428425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2000"/>
                                  </p:stCondLst>
                                  <p:childTnLst>
                                    <p:set>
                                      <p:cBhvr>
                                        <p:cTn id="6" dur="1" fill="hold">
                                          <p:stCondLst>
                                            <p:cond delay="0"/>
                                          </p:stCondLst>
                                        </p:cTn>
                                        <p:tgtEl>
                                          <p:spTgt spid="15"/>
                                        </p:tgtEl>
                                        <p:attrNameLst>
                                          <p:attrName>style.visibility</p:attrName>
                                        </p:attrNameLst>
                                      </p:cBhvr>
                                      <p:to>
                                        <p:strVal val="visible"/>
                                      </p:to>
                                    </p:set>
                                    <p:anim calcmode="lin" valueType="num">
                                      <p:cBhvr>
                                        <p:cTn id="7" dur="6500" fill="hold"/>
                                        <p:tgtEl>
                                          <p:spTgt spid="15"/>
                                        </p:tgtEl>
                                        <p:attrNameLst>
                                          <p:attrName>ppt_w</p:attrName>
                                        </p:attrNameLst>
                                      </p:cBhvr>
                                      <p:tavLst>
                                        <p:tav tm="0">
                                          <p:val>
                                            <p:fltVal val="0"/>
                                          </p:val>
                                        </p:tav>
                                        <p:tav tm="100000">
                                          <p:val>
                                            <p:strVal val="#ppt_w"/>
                                          </p:val>
                                        </p:tav>
                                      </p:tavLst>
                                    </p:anim>
                                    <p:anim calcmode="lin" valueType="num">
                                      <p:cBhvr>
                                        <p:cTn id="8" dur="6500" fill="hold"/>
                                        <p:tgtEl>
                                          <p:spTgt spid="15"/>
                                        </p:tgtEl>
                                        <p:attrNameLst>
                                          <p:attrName>ppt_h</p:attrName>
                                        </p:attrNameLst>
                                      </p:cBhvr>
                                      <p:tavLst>
                                        <p:tav tm="0">
                                          <p:val>
                                            <p:fltVal val="0"/>
                                          </p:val>
                                        </p:tav>
                                        <p:tav tm="100000">
                                          <p:val>
                                            <p:strVal val="#ppt_h"/>
                                          </p:val>
                                        </p:tav>
                                      </p:tavLst>
                                    </p:anim>
                                    <p:anim calcmode="lin" valueType="num">
                                      <p:cBhvr>
                                        <p:cTn id="9" dur="6500" fill="hold"/>
                                        <p:tgtEl>
                                          <p:spTgt spid="15"/>
                                        </p:tgtEl>
                                        <p:attrNameLst>
                                          <p:attrName>style.rotation</p:attrName>
                                        </p:attrNameLst>
                                      </p:cBhvr>
                                      <p:tavLst>
                                        <p:tav tm="0">
                                          <p:val>
                                            <p:fltVal val="90"/>
                                          </p:val>
                                        </p:tav>
                                        <p:tav tm="100000">
                                          <p:val>
                                            <p:fltVal val="0"/>
                                          </p:val>
                                        </p:tav>
                                      </p:tavLst>
                                    </p:anim>
                                    <p:animEffect transition="in" filter="fade">
                                      <p:cBhvr>
                                        <p:cTn id="10" dur="6500"/>
                                        <p:tgtEl>
                                          <p:spTgt spid="15"/>
                                        </p:tgtEl>
                                      </p:cBhvr>
                                    </p:animEffect>
                                  </p:childTnLst>
                                </p:cTn>
                              </p:par>
                            </p:childTnLst>
                          </p:cTn>
                        </p:par>
                        <p:par>
                          <p:cTn id="11" fill="hold">
                            <p:stCondLst>
                              <p:cond delay="8500"/>
                            </p:stCondLst>
                            <p:childTnLst>
                              <p:par>
                                <p:cTn id="12" presetID="31"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3000" fill="hold"/>
                                        <p:tgtEl>
                                          <p:spTgt spid="17"/>
                                        </p:tgtEl>
                                        <p:attrNameLst>
                                          <p:attrName>ppt_w</p:attrName>
                                        </p:attrNameLst>
                                      </p:cBhvr>
                                      <p:tavLst>
                                        <p:tav tm="0">
                                          <p:val>
                                            <p:fltVal val="0"/>
                                          </p:val>
                                        </p:tav>
                                        <p:tav tm="100000">
                                          <p:val>
                                            <p:strVal val="#ppt_w"/>
                                          </p:val>
                                        </p:tav>
                                      </p:tavLst>
                                    </p:anim>
                                    <p:anim calcmode="lin" valueType="num">
                                      <p:cBhvr>
                                        <p:cTn id="15" dur="3000" fill="hold"/>
                                        <p:tgtEl>
                                          <p:spTgt spid="17"/>
                                        </p:tgtEl>
                                        <p:attrNameLst>
                                          <p:attrName>ppt_h</p:attrName>
                                        </p:attrNameLst>
                                      </p:cBhvr>
                                      <p:tavLst>
                                        <p:tav tm="0">
                                          <p:val>
                                            <p:fltVal val="0"/>
                                          </p:val>
                                        </p:tav>
                                        <p:tav tm="100000">
                                          <p:val>
                                            <p:strVal val="#ppt_h"/>
                                          </p:val>
                                        </p:tav>
                                      </p:tavLst>
                                    </p:anim>
                                    <p:anim calcmode="lin" valueType="num">
                                      <p:cBhvr>
                                        <p:cTn id="16" dur="3000" fill="hold"/>
                                        <p:tgtEl>
                                          <p:spTgt spid="17"/>
                                        </p:tgtEl>
                                        <p:attrNameLst>
                                          <p:attrName>style.rotation</p:attrName>
                                        </p:attrNameLst>
                                      </p:cBhvr>
                                      <p:tavLst>
                                        <p:tav tm="0">
                                          <p:val>
                                            <p:fltVal val="90"/>
                                          </p:val>
                                        </p:tav>
                                        <p:tav tm="100000">
                                          <p:val>
                                            <p:fltVal val="0"/>
                                          </p:val>
                                        </p:tav>
                                      </p:tavLst>
                                    </p:anim>
                                    <p:animEffect transition="in" filter="fade">
                                      <p:cBhvr>
                                        <p:cTn id="17" dur="3000"/>
                                        <p:tgtEl>
                                          <p:spTgt spid="17"/>
                                        </p:tgtEl>
                                      </p:cBhvr>
                                    </p:animEffect>
                                  </p:childTnLst>
                                </p:cTn>
                              </p:par>
                            </p:childTnLst>
                          </p:cTn>
                        </p:par>
                        <p:par>
                          <p:cTn id="18" fill="hold">
                            <p:stCondLst>
                              <p:cond delay="11500"/>
                            </p:stCondLst>
                            <p:childTnLst>
                              <p:par>
                                <p:cTn id="19" presetID="6" presetClass="emph" presetSubtype="0" fill="hold" nodeType="afterEffect">
                                  <p:stCondLst>
                                    <p:cond delay="500"/>
                                  </p:stCondLst>
                                  <p:childTnLst>
                                    <p:animScale>
                                      <p:cBhvr>
                                        <p:cTn id="20" dur="1500" fill="hold"/>
                                        <p:tgtEl>
                                          <p:spTgt spid="1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pic>
        <p:nvPicPr>
          <p:cNvPr id="5" name="Picture 4" descr="Cones.png"/>
          <p:cNvPicPr>
            <a:picLocks noChangeAspect="1"/>
          </p:cNvPicPr>
          <p:nvPr/>
        </p:nvPicPr>
        <p:blipFill>
          <a:blip r:embed="rId3" cstate="print"/>
          <a:stretch>
            <a:fillRect/>
          </a:stretch>
        </p:blipFill>
        <p:spPr>
          <a:xfrm>
            <a:off x="1981200" y="5943600"/>
            <a:ext cx="760516" cy="745983"/>
          </a:xfrm>
          <a:prstGeom prst="rect">
            <a:avLst/>
          </a:prstGeom>
        </p:spPr>
      </p:pic>
      <p:pic>
        <p:nvPicPr>
          <p:cNvPr id="8" name="Picture 7" descr="scale.png"/>
          <p:cNvPicPr>
            <a:picLocks noChangeAspect="1"/>
          </p:cNvPicPr>
          <p:nvPr/>
        </p:nvPicPr>
        <p:blipFill>
          <a:blip r:embed="rId4" cstate="print"/>
          <a:stretch>
            <a:fillRect/>
          </a:stretch>
        </p:blipFill>
        <p:spPr>
          <a:xfrm>
            <a:off x="3048000" y="5760864"/>
            <a:ext cx="3726397" cy="917134"/>
          </a:xfrm>
          <a:prstGeom prst="rect">
            <a:avLst/>
          </a:prstGeom>
        </p:spPr>
      </p:pic>
      <p:pic>
        <p:nvPicPr>
          <p:cNvPr id="9" name="Picture 8" descr="logo.png"/>
          <p:cNvPicPr>
            <a:picLocks noChangeAspect="1"/>
          </p:cNvPicPr>
          <p:nvPr/>
        </p:nvPicPr>
        <p:blipFill>
          <a:blip r:embed="rId5" cstate="print"/>
          <a:stretch>
            <a:fillRect/>
          </a:stretch>
        </p:blipFill>
        <p:spPr>
          <a:xfrm>
            <a:off x="8001000" y="6019800"/>
            <a:ext cx="785936" cy="514431"/>
          </a:xfrm>
          <a:prstGeom prst="rect">
            <a:avLst/>
          </a:prstGeom>
        </p:spPr>
      </p:pic>
      <p:pic>
        <p:nvPicPr>
          <p:cNvPr id="13" name="Picture 12" descr="strip2.png"/>
          <p:cNvPicPr>
            <a:picLocks noChangeAspect="1"/>
          </p:cNvPicPr>
          <p:nvPr/>
        </p:nvPicPr>
        <p:blipFill>
          <a:blip r:embed="rId6"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pic>
        <p:nvPicPr>
          <p:cNvPr id="6" name="Picture 5" descr="Barrel.png"/>
          <p:cNvPicPr>
            <a:picLocks noChangeAspect="1"/>
          </p:cNvPicPr>
          <p:nvPr/>
        </p:nvPicPr>
        <p:blipFill>
          <a:blip r:embed="rId7" cstate="print"/>
          <a:stretch>
            <a:fillRect/>
          </a:stretch>
        </p:blipFill>
        <p:spPr>
          <a:xfrm>
            <a:off x="7085759" y="5638800"/>
            <a:ext cx="610441" cy="1084585"/>
          </a:xfrm>
          <a:prstGeom prst="rect">
            <a:avLst/>
          </a:prstGeom>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descr="ky logo.png"/>
          <p:cNvPicPr>
            <a:picLocks noChangeAspect="1"/>
          </p:cNvPicPr>
          <p:nvPr/>
        </p:nvPicPr>
        <p:blipFill>
          <a:blip r:embed="rId8" cstate="print"/>
          <a:stretch>
            <a:fillRect/>
          </a:stretch>
        </p:blipFill>
        <p:spPr>
          <a:xfrm>
            <a:off x="686363" y="5867402"/>
            <a:ext cx="761437" cy="771644"/>
          </a:xfrm>
          <a:prstGeom prst="rect">
            <a:avLst/>
          </a:prstGeom>
        </p:spPr>
      </p:pic>
      <p:sp>
        <p:nvSpPr>
          <p:cNvPr id="12" name="Rectangle 3"/>
          <p:cNvSpPr txBox="1">
            <a:spLocks noChangeArrowheads="1"/>
          </p:cNvSpPr>
          <p:nvPr/>
        </p:nvSpPr>
        <p:spPr bwMode="auto">
          <a:xfrm>
            <a:off x="254732" y="332664"/>
            <a:ext cx="8634536"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scene3d>
              <a:camera prst="orthographicFront"/>
              <a:lightRig rig="threePt" dir="t"/>
            </a:scene3d>
            <a:sp3d extrusionH="57150" contourW="12700">
              <a:bevelT w="38100" h="38100" prst="angle"/>
              <a:bevelB w="38100" h="38100" prst="angle"/>
              <a:contourClr>
                <a:srgbClr val="FF5A00"/>
              </a:contourClr>
            </a:sp3d>
          </a:bodyPr>
          <a:lstStyle>
            <a:lvl1pPr marL="0" indent="0" algn="ctr" rtl="0" eaLnBrk="0" fontAlgn="base" hangingPunct="0">
              <a:spcBef>
                <a:spcPct val="20000"/>
              </a:spcBef>
              <a:spcAft>
                <a:spcPct val="0"/>
              </a:spcAft>
              <a:buClr>
                <a:schemeClr val="accent2"/>
              </a:buClr>
              <a:buSzPct val="80000"/>
              <a:buFont typeface="Wingdings" panose="05000000000000000000" pitchFamily="2" charset="2"/>
              <a:buNone/>
              <a:defRPr kumimoji="1" sz="3200" b="0">
                <a:solidFill>
                  <a:schemeClr val="bg1"/>
                </a:solidFill>
                <a:latin typeface="Times New Roman" charset="0"/>
                <a:ea typeface="+mn-ea"/>
                <a:cs typeface="+mn-cs"/>
              </a:defRPr>
            </a:lvl1pPr>
            <a:lvl2pPr marL="742950" indent="-285750" algn="l" rtl="0" eaLnBrk="0" fontAlgn="base" hangingPunct="0">
              <a:spcBef>
                <a:spcPct val="20000"/>
              </a:spcBef>
              <a:spcAft>
                <a:spcPct val="0"/>
              </a:spcAft>
              <a:buChar char="–"/>
              <a:defRPr kumimoji="1" sz="2800" b="1">
                <a:solidFill>
                  <a:schemeClr val="bg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bg1"/>
                </a:solidFill>
                <a:latin typeface="+mn-lt"/>
              </a:defRPr>
            </a:lvl3pPr>
            <a:lvl4pPr marL="1600200" indent="-228600" algn="l" rtl="0" eaLnBrk="0" fontAlgn="base" hangingPunct="0">
              <a:spcBef>
                <a:spcPct val="20000"/>
              </a:spcBef>
              <a:spcAft>
                <a:spcPct val="0"/>
              </a:spcAft>
              <a:buChar char="–"/>
              <a:defRPr kumimoji="1" sz="2000" b="1">
                <a:solidFill>
                  <a:schemeClr val="bg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bg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a:lstStyle>
          <a:p>
            <a:pPr>
              <a:buClr>
                <a:srgbClr val="C0504D"/>
              </a:buClr>
            </a:pPr>
            <a:r>
              <a:rPr lang="en-US" altLang="en-US" sz="5400" b="1" kern="0" dirty="0">
                <a:solidFill>
                  <a:srgbClr val="0066CC"/>
                </a:solidFill>
                <a:latin typeface="Times New Roman" panose="02020603050405020304" pitchFamily="18" charset="0"/>
              </a:rPr>
              <a:t>HSIP </a:t>
            </a:r>
          </a:p>
          <a:p>
            <a:pPr>
              <a:buClr>
                <a:srgbClr val="C0504D"/>
              </a:buClr>
            </a:pPr>
            <a:endParaRPr lang="en-US" altLang="en-US" sz="5400" b="1" kern="0" dirty="0">
              <a:solidFill>
                <a:srgbClr val="0066CC"/>
              </a:solidFill>
              <a:latin typeface="Times New Roman" panose="02020603050405020304" pitchFamily="18" charset="0"/>
            </a:endParaRPr>
          </a:p>
          <a:p>
            <a:pPr>
              <a:buClr>
                <a:srgbClr val="C0504D"/>
              </a:buClr>
            </a:pPr>
            <a:r>
              <a:rPr lang="en-US" altLang="en-US" sz="5400" b="1" kern="0" dirty="0">
                <a:solidFill>
                  <a:srgbClr val="0066CC"/>
                </a:solidFill>
                <a:latin typeface="Times New Roman" panose="02020603050405020304" pitchFamily="18" charset="0"/>
              </a:rPr>
              <a:t>“THE CONSTRUCTION”</a:t>
            </a:r>
          </a:p>
          <a:p>
            <a:pPr>
              <a:buClr>
                <a:srgbClr val="C0504D"/>
              </a:buClr>
            </a:pPr>
            <a:endParaRPr lang="en-US" altLang="en-US" sz="2800" b="1" kern="0" dirty="0">
              <a:solidFill>
                <a:srgbClr val="0066CC"/>
              </a:solidFill>
              <a:latin typeface="Times New Roman" panose="02020603050405020304" pitchFamily="18" charset="0"/>
            </a:endParaRPr>
          </a:p>
          <a:p>
            <a:pPr>
              <a:buClr>
                <a:srgbClr val="C0504D"/>
              </a:buClr>
            </a:pPr>
            <a:r>
              <a:rPr lang="en-US" altLang="en-US" sz="2800" b="1" kern="0" dirty="0">
                <a:solidFill>
                  <a:srgbClr val="0066CC"/>
                </a:solidFill>
                <a:latin typeface="Times New Roman" panose="02020603050405020304" pitchFamily="18" charset="0"/>
              </a:rPr>
              <a:t>Matt Simpson, PE</a:t>
            </a:r>
          </a:p>
          <a:p>
            <a:pPr>
              <a:buClr>
                <a:srgbClr val="C0504D"/>
              </a:buClr>
            </a:pPr>
            <a:r>
              <a:rPr lang="en-US" altLang="en-US" sz="2800" b="1" kern="0" dirty="0">
                <a:solidFill>
                  <a:srgbClr val="0066CC"/>
                </a:solidFill>
                <a:latin typeface="Times New Roman" panose="02020603050405020304" pitchFamily="18" charset="0"/>
              </a:rPr>
              <a:t>KYTC District 7</a:t>
            </a:r>
          </a:p>
          <a:p>
            <a:pPr>
              <a:buClr>
                <a:srgbClr val="C0504D"/>
              </a:buClr>
            </a:pPr>
            <a:r>
              <a:rPr lang="en-US" altLang="en-US" sz="2800" b="1" kern="0" dirty="0">
                <a:solidFill>
                  <a:srgbClr val="0066CC"/>
                </a:solidFill>
                <a:latin typeface="Times New Roman" panose="02020603050405020304" pitchFamily="18" charset="0"/>
              </a:rPr>
              <a:t>TEBM for Project Delivery and Preservation</a:t>
            </a:r>
          </a:p>
        </p:txBody>
      </p:sp>
    </p:spTree>
    <p:extLst>
      <p:ext uri="{BB962C8B-B14F-4D97-AF65-F5344CB8AC3E}">
        <p14:creationId xmlns:p14="http://schemas.microsoft.com/office/powerpoint/2010/main" val="42599712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png"/>
          <p:cNvPicPr>
            <a:picLocks noChangeAspect="1"/>
          </p:cNvPicPr>
          <p:nvPr/>
        </p:nvPicPr>
        <p:blipFill>
          <a:blip r:embed="rId3" cstate="print"/>
          <a:stretch>
            <a:fillRect/>
          </a:stretch>
        </p:blipFill>
        <p:spPr>
          <a:xfrm>
            <a:off x="8153400" y="6070989"/>
            <a:ext cx="785936" cy="514431"/>
          </a:xfrm>
          <a:prstGeom prst="rect">
            <a:avLst/>
          </a:prstGeom>
        </p:spPr>
      </p:pic>
      <p:pic>
        <p:nvPicPr>
          <p:cNvPr id="13" name="Picture 12"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5" cstate="print"/>
          <a:stretch>
            <a:fillRect/>
          </a:stretch>
        </p:blipFill>
        <p:spPr>
          <a:xfrm>
            <a:off x="332544" y="5853068"/>
            <a:ext cx="761437" cy="771644"/>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2209800"/>
            <a:ext cx="4122226" cy="2748150"/>
          </a:xfrm>
          <a:prstGeom prst="rect">
            <a:avLst/>
          </a:prstGeom>
          <a:ln w="101600" cmpd="thickThin">
            <a:solidFill>
              <a:srgbClr val="000000"/>
            </a:solidFill>
          </a:ln>
        </p:spPr>
      </p:pic>
      <p:sp>
        <p:nvSpPr>
          <p:cNvPr id="18" name="Rectangle 2"/>
          <p:cNvSpPr>
            <a:spLocks noChangeArrowheads="1"/>
          </p:cNvSpPr>
          <p:nvPr/>
        </p:nvSpPr>
        <p:spPr bwMode="auto">
          <a:xfrm>
            <a:off x="2971800" y="5908136"/>
            <a:ext cx="2620234" cy="8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r">
              <a:spcAft>
                <a:spcPts val="1200"/>
              </a:spcAft>
              <a:defRPr/>
            </a:pPr>
            <a:r>
              <a:rPr lang="en-US" sz="3600" dirty="0" smtClean="0">
                <a:solidFill>
                  <a:srgbClr val="0070C0"/>
                </a:solidFill>
                <a:latin typeface="Times New Roman" panose="02020603050405020304" pitchFamily="18" charset="0"/>
                <a:cs typeface="Times New Roman" panose="02020603050405020304" pitchFamily="18" charset="0"/>
              </a:rPr>
              <a:t>1. Ditching</a:t>
            </a:r>
            <a:endParaRPr lang="en-US" sz="3600" dirty="0">
              <a:solidFill>
                <a:srgbClr val="0070C0"/>
              </a:solidFill>
              <a:latin typeface="Times New Roman" panose="02020603050405020304" pitchFamily="18" charset="0"/>
              <a:cs typeface="Times New Roman" panose="02020603050405020304" pitchFamily="18" charset="0"/>
            </a:endParaRPr>
          </a:p>
          <a:p>
            <a:pPr algn="ctr">
              <a:spcAft>
                <a:spcPts val="600"/>
              </a:spcAft>
              <a:defRPr/>
            </a:pPr>
            <a:endParaRPr lang="en-US" sz="4800" dirty="0">
              <a:solidFill>
                <a:srgbClr val="0066CC"/>
              </a:solidFill>
              <a:effectLst>
                <a:outerShdw blurRad="38100" dist="38100" dir="2700000" algn="tl">
                  <a:srgbClr val="000000"/>
                </a:outerShdw>
              </a:effectLst>
            </a:endParaRPr>
          </a:p>
        </p:txBody>
      </p:sp>
      <p:sp>
        <p:nvSpPr>
          <p:cNvPr id="21" name="Rectangle 2"/>
          <p:cNvSpPr>
            <a:spLocks noChangeArrowheads="1"/>
          </p:cNvSpPr>
          <p:nvPr/>
        </p:nvSpPr>
        <p:spPr bwMode="auto">
          <a:xfrm>
            <a:off x="3924907" y="294932"/>
            <a:ext cx="5339557" cy="8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spcAft>
                <a:spcPts val="600"/>
              </a:spcAft>
              <a:defRPr/>
            </a:pPr>
            <a:r>
              <a:rPr lang="en-US" sz="4400" u="sng" dirty="0">
                <a:solidFill>
                  <a:srgbClr val="0070C0"/>
                </a:solidFill>
                <a:latin typeface="Times New Roman" panose="02020603050405020304" pitchFamily="18" charset="0"/>
                <a:cs typeface="Times New Roman" panose="02020603050405020304" pitchFamily="18" charset="0"/>
              </a:rPr>
              <a:t>Project </a:t>
            </a:r>
            <a:r>
              <a:rPr lang="en-US" sz="4400" u="sng" dirty="0" smtClean="0">
                <a:solidFill>
                  <a:srgbClr val="0070C0"/>
                </a:solidFill>
                <a:latin typeface="Times New Roman" panose="02020603050405020304" pitchFamily="18" charset="0"/>
                <a:cs typeface="Times New Roman" panose="02020603050405020304" pitchFamily="18" charset="0"/>
              </a:rPr>
              <a:t>Improvements</a:t>
            </a:r>
            <a:endParaRPr lang="en-US" sz="4400" u="sng" dirty="0">
              <a:solidFill>
                <a:srgbClr val="0070C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2" name="Rectangle 2"/>
          <p:cNvSpPr>
            <a:spLocks noChangeArrowheads="1"/>
          </p:cNvSpPr>
          <p:nvPr/>
        </p:nvSpPr>
        <p:spPr bwMode="auto">
          <a:xfrm>
            <a:off x="533400" y="5105400"/>
            <a:ext cx="1477234" cy="8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r">
              <a:spcAft>
                <a:spcPts val="1200"/>
              </a:spcAft>
              <a:defRPr/>
            </a:pPr>
            <a:r>
              <a:rPr lang="en-US" sz="3600" dirty="0" smtClean="0">
                <a:solidFill>
                  <a:srgbClr val="0070C0"/>
                </a:solidFill>
                <a:latin typeface="Times New Roman" panose="02020603050405020304" pitchFamily="18" charset="0"/>
                <a:cs typeface="Times New Roman" panose="02020603050405020304" pitchFamily="18" charset="0"/>
              </a:rPr>
              <a:t>Before</a:t>
            </a:r>
            <a:endParaRPr lang="en-US" sz="3600" dirty="0">
              <a:solidFill>
                <a:srgbClr val="0070C0"/>
              </a:solidFill>
              <a:latin typeface="Times New Roman" panose="02020603050405020304" pitchFamily="18" charset="0"/>
              <a:cs typeface="Times New Roman" panose="02020603050405020304" pitchFamily="18" charset="0"/>
            </a:endParaRPr>
          </a:p>
          <a:p>
            <a:pPr algn="ctr">
              <a:spcAft>
                <a:spcPts val="600"/>
              </a:spcAft>
              <a:defRPr/>
            </a:pPr>
            <a:endParaRPr lang="en-US" sz="4800" dirty="0">
              <a:solidFill>
                <a:srgbClr val="0066CC"/>
              </a:solidFill>
              <a:effectLst>
                <a:outerShdw blurRad="38100" dist="38100" dir="2700000" algn="tl">
                  <a:srgbClr val="000000"/>
                </a:outerShdw>
              </a:effectLst>
            </a:endParaRPr>
          </a:p>
        </p:txBody>
      </p:sp>
      <p:pic>
        <p:nvPicPr>
          <p:cNvPr id="14" name="Picture 13" descr="Ditch-rock face.PNG"/>
          <p:cNvPicPr>
            <a:picLocks noChangeAspect="1"/>
          </p:cNvPicPr>
          <p:nvPr/>
        </p:nvPicPr>
        <p:blipFill>
          <a:blip r:embed="rId7" cstate="print"/>
          <a:srcRect l="35210"/>
          <a:stretch>
            <a:fillRect/>
          </a:stretch>
        </p:blipFill>
        <p:spPr>
          <a:xfrm>
            <a:off x="4800600" y="2138196"/>
            <a:ext cx="4038600" cy="290348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5403218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png"/>
          <p:cNvPicPr>
            <a:picLocks noChangeAspect="1"/>
          </p:cNvPicPr>
          <p:nvPr/>
        </p:nvPicPr>
        <p:blipFill>
          <a:blip r:embed="rId3" cstate="print"/>
          <a:stretch>
            <a:fillRect/>
          </a:stretch>
        </p:blipFill>
        <p:spPr>
          <a:xfrm>
            <a:off x="8263980" y="6296443"/>
            <a:ext cx="785936" cy="514431"/>
          </a:xfrm>
          <a:prstGeom prst="rect">
            <a:avLst/>
          </a:prstGeom>
        </p:spPr>
      </p:pic>
      <p:pic>
        <p:nvPicPr>
          <p:cNvPr id="13" name="Picture 12"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5" cstate="print"/>
          <a:stretch>
            <a:fillRect/>
          </a:stretch>
        </p:blipFill>
        <p:spPr>
          <a:xfrm>
            <a:off x="195371" y="6058072"/>
            <a:ext cx="761437" cy="771644"/>
          </a:xfrm>
          <a:prstGeom prst="rect">
            <a:avLst/>
          </a:prstGeom>
        </p:spPr>
      </p:pic>
      <p:sp>
        <p:nvSpPr>
          <p:cNvPr id="10" name="TextBox 9"/>
          <p:cNvSpPr txBox="1"/>
          <p:nvPr/>
        </p:nvSpPr>
        <p:spPr>
          <a:xfrm>
            <a:off x="609600" y="1066800"/>
            <a:ext cx="7848600" cy="369332"/>
          </a:xfrm>
          <a:prstGeom prst="rect">
            <a:avLst/>
          </a:prstGeom>
          <a:noFill/>
        </p:spPr>
        <p:txBody>
          <a:bodyPr wrap="square" rtlCol="0">
            <a:spAutoFit/>
          </a:bodyPr>
          <a:lstStyle/>
          <a:p>
            <a:r>
              <a:rPr lang="en-US" dirty="0" smtClean="0"/>
              <a:t>Sample Text</a:t>
            </a:r>
            <a:endParaRPr lang="en-US" dirty="0"/>
          </a:p>
        </p:txBody>
      </p:sp>
      <p:sp>
        <p:nvSpPr>
          <p:cNvPr id="18" name="Rectangle 2"/>
          <p:cNvSpPr>
            <a:spLocks noChangeArrowheads="1"/>
          </p:cNvSpPr>
          <p:nvPr/>
        </p:nvSpPr>
        <p:spPr bwMode="auto">
          <a:xfrm>
            <a:off x="2892447" y="6296443"/>
            <a:ext cx="2620234" cy="8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r">
              <a:spcAft>
                <a:spcPts val="1200"/>
              </a:spcAft>
              <a:defRPr/>
            </a:pPr>
            <a:r>
              <a:rPr lang="en-US" sz="3600" dirty="0" smtClean="0">
                <a:solidFill>
                  <a:srgbClr val="0070C0"/>
                </a:solidFill>
                <a:latin typeface="Times New Roman" panose="02020603050405020304" pitchFamily="18" charset="0"/>
                <a:cs typeface="Times New Roman" panose="02020603050405020304" pitchFamily="18" charset="0"/>
              </a:rPr>
              <a:t>1. Ditching</a:t>
            </a:r>
            <a:endParaRPr lang="en-US" sz="3600" dirty="0">
              <a:solidFill>
                <a:srgbClr val="0070C0"/>
              </a:solidFill>
              <a:latin typeface="Times New Roman" panose="02020603050405020304" pitchFamily="18" charset="0"/>
              <a:cs typeface="Times New Roman" panose="02020603050405020304" pitchFamily="18" charset="0"/>
            </a:endParaRPr>
          </a:p>
          <a:p>
            <a:pPr algn="ctr">
              <a:spcAft>
                <a:spcPts val="600"/>
              </a:spcAft>
              <a:defRPr/>
            </a:pPr>
            <a:endParaRPr lang="en-US" sz="4800" dirty="0">
              <a:solidFill>
                <a:srgbClr val="0066CC"/>
              </a:solidFill>
              <a:effectLst>
                <a:outerShdw blurRad="38100" dist="38100" dir="2700000" algn="tl">
                  <a:srgbClr val="000000"/>
                </a:outerShdw>
              </a:effectLst>
            </a:endParaRPr>
          </a:p>
        </p:txBody>
      </p:sp>
      <p:sp>
        <p:nvSpPr>
          <p:cNvPr id="21" name="Rectangle 2"/>
          <p:cNvSpPr>
            <a:spLocks noChangeArrowheads="1"/>
          </p:cNvSpPr>
          <p:nvPr/>
        </p:nvSpPr>
        <p:spPr bwMode="auto">
          <a:xfrm>
            <a:off x="3904587" y="254031"/>
            <a:ext cx="5339557" cy="8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spcAft>
                <a:spcPts val="600"/>
              </a:spcAft>
              <a:defRPr/>
            </a:pPr>
            <a:r>
              <a:rPr lang="en-US" sz="4400" u="sng" dirty="0">
                <a:solidFill>
                  <a:srgbClr val="0070C0"/>
                </a:solidFill>
                <a:latin typeface="Times New Roman" panose="02020603050405020304" pitchFamily="18" charset="0"/>
                <a:cs typeface="Times New Roman" panose="02020603050405020304" pitchFamily="18" charset="0"/>
              </a:rPr>
              <a:t>Project </a:t>
            </a:r>
            <a:r>
              <a:rPr lang="en-US" sz="4400" u="sng" dirty="0" smtClean="0">
                <a:solidFill>
                  <a:srgbClr val="0070C0"/>
                </a:solidFill>
                <a:latin typeface="Times New Roman" panose="02020603050405020304" pitchFamily="18" charset="0"/>
                <a:cs typeface="Times New Roman" panose="02020603050405020304" pitchFamily="18" charset="0"/>
              </a:rPr>
              <a:t>Improvements</a:t>
            </a:r>
            <a:endParaRPr lang="en-US" sz="4400" u="sng" dirty="0">
              <a:solidFill>
                <a:srgbClr val="0070C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800" y="3200400"/>
            <a:ext cx="2105856" cy="3158784"/>
          </a:xfrm>
          <a:prstGeom prst="rect">
            <a:avLst/>
          </a:prstGeom>
          <a:ln w="101600" cmpd="thickThin">
            <a:solidFill>
              <a:srgbClr val="000000"/>
            </a:solidFill>
          </a:ln>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6254" y="1170331"/>
            <a:ext cx="3868322" cy="2578881"/>
          </a:xfrm>
          <a:prstGeom prst="rect">
            <a:avLst/>
          </a:prstGeom>
          <a:ln w="101600" cmpd="thickThin">
            <a:solidFill>
              <a:srgbClr val="000000"/>
            </a:solidFill>
          </a:ln>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30719" y="3534843"/>
            <a:ext cx="3994802" cy="2663201"/>
          </a:xfrm>
          <a:prstGeom prst="rect">
            <a:avLst/>
          </a:prstGeom>
          <a:ln w="101600" cmpd="thickThin">
            <a:solidFill>
              <a:srgbClr val="000000"/>
            </a:solidFill>
          </a:ln>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7357" y="1020194"/>
            <a:ext cx="3935207" cy="2623471"/>
          </a:xfrm>
          <a:prstGeom prst="rect">
            <a:avLst/>
          </a:prstGeom>
          <a:ln w="101600" cmpd="thickThin">
            <a:solidFill>
              <a:srgbClr val="000000"/>
            </a:solidFill>
          </a:ln>
        </p:spPr>
      </p:pic>
    </p:spTree>
    <p:extLst>
      <p:ext uri="{BB962C8B-B14F-4D97-AF65-F5344CB8AC3E}">
        <p14:creationId xmlns:p14="http://schemas.microsoft.com/office/powerpoint/2010/main" val="10364192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png"/>
          <p:cNvPicPr>
            <a:picLocks noChangeAspect="1"/>
          </p:cNvPicPr>
          <p:nvPr/>
        </p:nvPicPr>
        <p:blipFill>
          <a:blip r:embed="rId3" cstate="print"/>
          <a:stretch>
            <a:fillRect/>
          </a:stretch>
        </p:blipFill>
        <p:spPr>
          <a:xfrm>
            <a:off x="8263980" y="6296443"/>
            <a:ext cx="785936" cy="514431"/>
          </a:xfrm>
          <a:prstGeom prst="rect">
            <a:avLst/>
          </a:prstGeom>
        </p:spPr>
      </p:pic>
      <p:pic>
        <p:nvPicPr>
          <p:cNvPr id="13" name="Picture 12"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5" cstate="print"/>
          <a:stretch>
            <a:fillRect/>
          </a:stretch>
        </p:blipFill>
        <p:spPr>
          <a:xfrm>
            <a:off x="195371" y="6058072"/>
            <a:ext cx="761437" cy="771644"/>
          </a:xfrm>
          <a:prstGeom prst="rect">
            <a:avLst/>
          </a:prstGeom>
        </p:spPr>
      </p:pic>
      <p:sp>
        <p:nvSpPr>
          <p:cNvPr id="18" name="Rectangle 2"/>
          <p:cNvSpPr>
            <a:spLocks noChangeArrowheads="1"/>
          </p:cNvSpPr>
          <p:nvPr/>
        </p:nvSpPr>
        <p:spPr bwMode="auto">
          <a:xfrm>
            <a:off x="2892447" y="6296443"/>
            <a:ext cx="2620234" cy="8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r">
              <a:spcAft>
                <a:spcPts val="1200"/>
              </a:spcAft>
              <a:defRPr/>
            </a:pPr>
            <a:r>
              <a:rPr lang="en-US" sz="3600" dirty="0" smtClean="0">
                <a:solidFill>
                  <a:srgbClr val="0070C0"/>
                </a:solidFill>
                <a:latin typeface="Times New Roman" panose="02020603050405020304" pitchFamily="18" charset="0"/>
                <a:cs typeface="Times New Roman" panose="02020603050405020304" pitchFamily="18" charset="0"/>
              </a:rPr>
              <a:t>1. Ditching</a:t>
            </a:r>
            <a:endParaRPr lang="en-US" sz="3600" dirty="0">
              <a:solidFill>
                <a:srgbClr val="0070C0"/>
              </a:solidFill>
              <a:latin typeface="Times New Roman" panose="02020603050405020304" pitchFamily="18" charset="0"/>
              <a:cs typeface="Times New Roman" panose="02020603050405020304" pitchFamily="18" charset="0"/>
            </a:endParaRPr>
          </a:p>
          <a:p>
            <a:pPr algn="ctr">
              <a:spcAft>
                <a:spcPts val="600"/>
              </a:spcAft>
              <a:defRPr/>
            </a:pPr>
            <a:endParaRPr lang="en-US" sz="4800" dirty="0">
              <a:solidFill>
                <a:srgbClr val="0066CC"/>
              </a:solidFill>
              <a:effectLst>
                <a:outerShdw blurRad="38100" dist="38100" dir="2700000" algn="tl">
                  <a:srgbClr val="000000"/>
                </a:outerShdw>
              </a:effectLst>
            </a:endParaRPr>
          </a:p>
        </p:txBody>
      </p:sp>
      <p:sp>
        <p:nvSpPr>
          <p:cNvPr id="21" name="Rectangle 2"/>
          <p:cNvSpPr>
            <a:spLocks noChangeArrowheads="1"/>
          </p:cNvSpPr>
          <p:nvPr/>
        </p:nvSpPr>
        <p:spPr bwMode="auto">
          <a:xfrm>
            <a:off x="3904587" y="254031"/>
            <a:ext cx="5339557" cy="8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spcAft>
                <a:spcPts val="600"/>
              </a:spcAft>
              <a:defRPr/>
            </a:pPr>
            <a:r>
              <a:rPr lang="en-US" sz="4400" u="sng" dirty="0">
                <a:solidFill>
                  <a:srgbClr val="0070C0"/>
                </a:solidFill>
                <a:latin typeface="Times New Roman" panose="02020603050405020304" pitchFamily="18" charset="0"/>
                <a:cs typeface="Times New Roman" panose="02020603050405020304" pitchFamily="18" charset="0"/>
              </a:rPr>
              <a:t>Project </a:t>
            </a:r>
            <a:r>
              <a:rPr lang="en-US" sz="4400" u="sng" dirty="0" smtClean="0">
                <a:solidFill>
                  <a:srgbClr val="0070C0"/>
                </a:solidFill>
                <a:latin typeface="Times New Roman" panose="02020603050405020304" pitchFamily="18" charset="0"/>
                <a:cs typeface="Times New Roman" panose="02020603050405020304" pitchFamily="18" charset="0"/>
              </a:rPr>
              <a:t>Improvements</a:t>
            </a:r>
            <a:endParaRPr lang="en-US" sz="4400" u="sng" dirty="0">
              <a:solidFill>
                <a:srgbClr val="0070C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4400" y="1066800"/>
            <a:ext cx="1905000" cy="2857500"/>
          </a:xfrm>
          <a:prstGeom prst="rect">
            <a:avLst/>
          </a:prstGeom>
          <a:ln w="101600" cmpd="thickThin">
            <a:solidFill>
              <a:srgbClr val="000000"/>
            </a:solidFill>
          </a:ln>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9200" y="4114800"/>
            <a:ext cx="3051981" cy="2034654"/>
          </a:xfrm>
          <a:prstGeom prst="rect">
            <a:avLst/>
          </a:prstGeom>
          <a:ln w="101600" cmpd="thickThin">
            <a:solidFill>
              <a:srgbClr val="000000"/>
            </a:solidFill>
          </a:ln>
        </p:spPr>
      </p:pic>
      <p:pic>
        <p:nvPicPr>
          <p:cNvPr id="15" name="Picture 14" descr="IMG_0686.JPG"/>
          <p:cNvPicPr>
            <a:picLocks noChangeAspect="1"/>
          </p:cNvPicPr>
          <p:nvPr/>
        </p:nvPicPr>
        <p:blipFill>
          <a:blip r:embed="rId8" cstate="print"/>
          <a:stretch>
            <a:fillRect/>
          </a:stretch>
        </p:blipFill>
        <p:spPr>
          <a:xfrm>
            <a:off x="457200" y="1143000"/>
            <a:ext cx="3371850" cy="44958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5528523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nes.png"/>
          <p:cNvPicPr>
            <a:picLocks noChangeAspect="1"/>
          </p:cNvPicPr>
          <p:nvPr/>
        </p:nvPicPr>
        <p:blipFill>
          <a:blip r:embed="rId3" cstate="print"/>
          <a:stretch>
            <a:fillRect/>
          </a:stretch>
        </p:blipFill>
        <p:spPr>
          <a:xfrm>
            <a:off x="1981200" y="5943600"/>
            <a:ext cx="760516" cy="745983"/>
          </a:xfrm>
          <a:prstGeom prst="rect">
            <a:avLst/>
          </a:prstGeom>
        </p:spPr>
      </p:pic>
      <p:pic>
        <p:nvPicPr>
          <p:cNvPr id="8" name="Picture 7" descr="scale.png"/>
          <p:cNvPicPr>
            <a:picLocks noChangeAspect="1"/>
          </p:cNvPicPr>
          <p:nvPr/>
        </p:nvPicPr>
        <p:blipFill>
          <a:blip r:embed="rId4" cstate="print"/>
          <a:stretch>
            <a:fillRect/>
          </a:stretch>
        </p:blipFill>
        <p:spPr>
          <a:xfrm>
            <a:off x="3048000" y="5760864"/>
            <a:ext cx="3726397" cy="917134"/>
          </a:xfrm>
          <a:prstGeom prst="rect">
            <a:avLst/>
          </a:prstGeom>
        </p:spPr>
      </p:pic>
      <p:pic>
        <p:nvPicPr>
          <p:cNvPr id="9" name="Picture 8" descr="logo.png"/>
          <p:cNvPicPr>
            <a:picLocks noChangeAspect="1"/>
          </p:cNvPicPr>
          <p:nvPr/>
        </p:nvPicPr>
        <p:blipFill>
          <a:blip r:embed="rId5" cstate="print"/>
          <a:stretch>
            <a:fillRect/>
          </a:stretch>
        </p:blipFill>
        <p:spPr>
          <a:xfrm>
            <a:off x="8001000" y="6019800"/>
            <a:ext cx="785936" cy="514431"/>
          </a:xfrm>
          <a:prstGeom prst="rect">
            <a:avLst/>
          </a:prstGeom>
        </p:spPr>
      </p:pic>
      <p:pic>
        <p:nvPicPr>
          <p:cNvPr id="13" name="Picture 12" descr="strip2.png"/>
          <p:cNvPicPr>
            <a:picLocks noChangeAspect="1"/>
          </p:cNvPicPr>
          <p:nvPr/>
        </p:nvPicPr>
        <p:blipFill>
          <a:blip r:embed="rId6"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pic>
        <p:nvPicPr>
          <p:cNvPr id="6" name="Picture 5" descr="Barrel.png"/>
          <p:cNvPicPr>
            <a:picLocks noChangeAspect="1"/>
          </p:cNvPicPr>
          <p:nvPr/>
        </p:nvPicPr>
        <p:blipFill>
          <a:blip r:embed="rId7" cstate="print"/>
          <a:stretch>
            <a:fillRect/>
          </a:stretch>
        </p:blipFill>
        <p:spPr>
          <a:xfrm>
            <a:off x="7085759" y="5638800"/>
            <a:ext cx="610441" cy="1084585"/>
          </a:xfrm>
          <a:prstGeom prst="rect">
            <a:avLst/>
          </a:prstGeom>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8" cstate="print"/>
          <a:stretch>
            <a:fillRect/>
          </a:stretch>
        </p:blipFill>
        <p:spPr>
          <a:xfrm>
            <a:off x="686363" y="5867402"/>
            <a:ext cx="761437" cy="771644"/>
          </a:xfrm>
          <a:prstGeom prst="rect">
            <a:avLst/>
          </a:prstGeom>
        </p:spPr>
      </p:pic>
      <p:sp>
        <p:nvSpPr>
          <p:cNvPr id="15" name="Title 3"/>
          <p:cNvSpPr txBox="1">
            <a:spLocks/>
          </p:cNvSpPr>
          <p:nvPr/>
        </p:nvSpPr>
        <p:spPr>
          <a:xfrm>
            <a:off x="0" y="274638"/>
            <a:ext cx="91440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sng" strike="noStrike" kern="1200" cap="none" spc="0" normalizeH="0" baseline="0" noProof="0" dirty="0" smtClean="0">
                <a:ln>
                  <a:noFill/>
                </a:ln>
                <a:solidFill>
                  <a:srgbClr val="0066CC"/>
                </a:solidFill>
                <a:effectLst/>
                <a:uLnTx/>
                <a:uFillTx/>
                <a:latin typeface="+mj-lt"/>
                <a:ea typeface="+mj-ea"/>
                <a:cs typeface="+mj-cs"/>
              </a:rPr>
              <a:t>Highway Safety Improvement Program</a:t>
            </a:r>
            <a:endParaRPr kumimoji="0" lang="en-US" sz="4000" b="0" i="0" u="sng" strike="noStrike" kern="1200" cap="none" spc="0" normalizeH="0" baseline="0" noProof="0" dirty="0">
              <a:ln>
                <a:noFill/>
              </a:ln>
              <a:solidFill>
                <a:srgbClr val="0066CC"/>
              </a:solidFill>
              <a:effectLst/>
              <a:uLnTx/>
              <a:uFillTx/>
              <a:latin typeface="+mj-lt"/>
              <a:ea typeface="+mj-ea"/>
              <a:cs typeface="+mj-cs"/>
            </a:endParaRPr>
          </a:p>
        </p:txBody>
      </p:sp>
      <p:sp>
        <p:nvSpPr>
          <p:cNvPr id="17" name="Text Placeholder 4"/>
          <p:cNvSpPr txBox="1">
            <a:spLocks/>
          </p:cNvSpPr>
          <p:nvPr/>
        </p:nvSpPr>
        <p:spPr>
          <a:xfrm>
            <a:off x="612648" y="1752600"/>
            <a:ext cx="7921752" cy="4038600"/>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sng" strike="noStrike" kern="1200" cap="none" spc="0" normalizeH="0" baseline="0" noProof="0" dirty="0" smtClean="0">
                <a:ln>
                  <a:noFill/>
                </a:ln>
                <a:solidFill>
                  <a:srgbClr val="0066CC"/>
                </a:solidFill>
                <a:effectLst/>
                <a:uLnTx/>
                <a:uFillTx/>
                <a:latin typeface="+mn-lt"/>
                <a:ea typeface="+mn-ea"/>
                <a:cs typeface="+mn-cs"/>
              </a:rPr>
              <a:t>GOAL:</a:t>
            </a: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smtClean="0">
                <a:ln>
                  <a:noFill/>
                </a:ln>
                <a:solidFill>
                  <a:srgbClr val="0066CC"/>
                </a:solidFill>
                <a:effectLst/>
                <a:uLnTx/>
                <a:uFillTx/>
                <a:latin typeface="+mn-lt"/>
                <a:ea typeface="+mn-ea"/>
                <a:cs typeface="+mn-cs"/>
              </a:rPr>
              <a:t>“…to achieve a significant reduction in traffic fatalities and serious injuries on all public roads through the implementation of infrastructure-related highway safety improvements.” </a:t>
            </a:r>
            <a:endParaRPr kumimoji="0" lang="en-US" sz="3200" b="0" i="0" u="none" strike="noStrike" kern="1200" cap="none" spc="0" normalizeH="0" baseline="0" noProof="0" dirty="0">
              <a:ln>
                <a:noFill/>
              </a:ln>
              <a:solidFill>
                <a:srgbClr val="0066CC"/>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png"/>
          <p:cNvPicPr>
            <a:picLocks noChangeAspect="1"/>
          </p:cNvPicPr>
          <p:nvPr/>
        </p:nvPicPr>
        <p:blipFill>
          <a:blip r:embed="rId4" cstate="print"/>
          <a:stretch>
            <a:fillRect/>
          </a:stretch>
        </p:blipFill>
        <p:spPr>
          <a:xfrm>
            <a:off x="8057346" y="6270544"/>
            <a:ext cx="785936" cy="514431"/>
          </a:xfrm>
          <a:prstGeom prst="rect">
            <a:avLst/>
          </a:prstGeom>
        </p:spPr>
      </p:pic>
      <p:pic>
        <p:nvPicPr>
          <p:cNvPr id="13" name="Picture 12" descr="strip2.png"/>
          <p:cNvPicPr>
            <a:picLocks noChangeAspect="1"/>
          </p:cNvPicPr>
          <p:nvPr/>
        </p:nvPicPr>
        <p:blipFill>
          <a:blip r:embed="rId5"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descr="ky logo.png"/>
          <p:cNvPicPr>
            <a:picLocks noChangeAspect="1"/>
          </p:cNvPicPr>
          <p:nvPr/>
        </p:nvPicPr>
        <p:blipFill>
          <a:blip r:embed="rId6" cstate="print"/>
          <a:stretch>
            <a:fillRect/>
          </a:stretch>
        </p:blipFill>
        <p:spPr>
          <a:xfrm>
            <a:off x="546683" y="5987675"/>
            <a:ext cx="761437" cy="771644"/>
          </a:xfrm>
          <a:prstGeom prst="rect">
            <a:avLst/>
          </a:prstGeom>
        </p:spPr>
      </p:pic>
      <p:pic>
        <p:nvPicPr>
          <p:cNvPr id="8" name="Picture 7" descr="Cones.png"/>
          <p:cNvPicPr>
            <a:picLocks noChangeAspect="1"/>
          </p:cNvPicPr>
          <p:nvPr/>
        </p:nvPicPr>
        <p:blipFill>
          <a:blip r:embed="rId7" cstate="print"/>
          <a:stretch>
            <a:fillRect/>
          </a:stretch>
        </p:blipFill>
        <p:spPr>
          <a:xfrm>
            <a:off x="108341" y="256535"/>
            <a:ext cx="760516" cy="745983"/>
          </a:xfrm>
          <a:prstGeom prst="rect">
            <a:avLst/>
          </a:prstGeom>
        </p:spPr>
      </p:pic>
      <p:pic>
        <p:nvPicPr>
          <p:cNvPr id="14" name="Picture 13" descr="Barrel.png"/>
          <p:cNvPicPr>
            <a:picLocks noChangeAspect="1"/>
          </p:cNvPicPr>
          <p:nvPr/>
        </p:nvPicPr>
        <p:blipFill>
          <a:blip r:embed="rId8" cstate="print"/>
          <a:stretch>
            <a:fillRect/>
          </a:stretch>
        </p:blipFill>
        <p:spPr>
          <a:xfrm>
            <a:off x="8375596" y="209151"/>
            <a:ext cx="610441" cy="1084585"/>
          </a:xfrm>
          <a:prstGeom prst="rect">
            <a:avLst/>
          </a:prstGeom>
        </p:spPr>
      </p:pic>
      <p:graphicFrame>
        <p:nvGraphicFramePr>
          <p:cNvPr id="17" name="Object 16"/>
          <p:cNvGraphicFramePr>
            <a:graphicFrameLocks noChangeAspect="1"/>
          </p:cNvGraphicFramePr>
          <p:nvPr>
            <p:extLst/>
          </p:nvPr>
        </p:nvGraphicFramePr>
        <p:xfrm>
          <a:off x="2849885" y="5066527"/>
          <a:ext cx="3798996" cy="2530686"/>
        </p:xfrm>
        <a:graphic>
          <a:graphicData uri="http://schemas.openxmlformats.org/presentationml/2006/ole">
            <mc:AlternateContent xmlns:mc="http://schemas.openxmlformats.org/markup-compatibility/2006">
              <mc:Choice xmlns:v="urn:schemas-microsoft-com:vml" Requires="v">
                <p:oleObj spid="_x0000_s11275" name="Acrobat Document" r:id="rId9" imgW="15108480" imgH="10046880" progId="Acrobat.Document.11">
                  <p:embed/>
                </p:oleObj>
              </mc:Choice>
              <mc:Fallback>
                <p:oleObj name="Acrobat Document" r:id="rId9" imgW="15108480" imgH="10046880" progId="Acrobat.Document.1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49885" y="5066527"/>
                        <a:ext cx="3798996" cy="25306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2"/>
          <p:cNvSpPr>
            <a:spLocks noChangeArrowheads="1"/>
          </p:cNvSpPr>
          <p:nvPr/>
        </p:nvSpPr>
        <p:spPr bwMode="auto">
          <a:xfrm>
            <a:off x="108341" y="241697"/>
            <a:ext cx="896778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spcAft>
                <a:spcPts val="600"/>
              </a:spcAft>
              <a:defRPr/>
            </a:pPr>
            <a:r>
              <a:rPr lang="en-US" sz="5400" u="sng" dirty="0">
                <a:solidFill>
                  <a:srgbClr val="0070C0"/>
                </a:solidFill>
                <a:latin typeface="Times New Roman" panose="02020603050405020304" pitchFamily="18" charset="0"/>
                <a:cs typeface="Times New Roman" panose="02020603050405020304" pitchFamily="18" charset="0"/>
              </a:rPr>
              <a:t>Project Improvements</a:t>
            </a:r>
          </a:p>
          <a:p>
            <a:pPr algn="ctr">
              <a:spcAft>
                <a:spcPts val="600"/>
              </a:spcAft>
              <a:defRPr/>
            </a:pPr>
            <a:endParaRPr lang="en-US" sz="1200" dirty="0">
              <a:solidFill>
                <a:srgbClr val="0070C0"/>
              </a:solidFill>
              <a:latin typeface="Times New Roman" panose="02020603050405020304" pitchFamily="18" charset="0"/>
              <a:cs typeface="Times New Roman" panose="02020603050405020304" pitchFamily="18" charset="0"/>
            </a:endParaRPr>
          </a:p>
          <a:p>
            <a:pPr>
              <a:spcAft>
                <a:spcPts val="600"/>
              </a:spcAft>
              <a:defRPr/>
            </a:pPr>
            <a:r>
              <a:rPr lang="en-US" sz="3600" dirty="0">
                <a:solidFill>
                  <a:srgbClr val="0070C0"/>
                </a:solidFill>
                <a:latin typeface="Times New Roman" panose="02020603050405020304" pitchFamily="18" charset="0"/>
                <a:cs typeface="Times New Roman" panose="02020603050405020304" pitchFamily="18" charset="0"/>
              </a:rPr>
              <a:t>2</a:t>
            </a:r>
            <a:r>
              <a:rPr lang="en-US" sz="3600" dirty="0" smtClean="0">
                <a:solidFill>
                  <a:srgbClr val="0070C0"/>
                </a:solidFill>
                <a:latin typeface="Times New Roman" panose="02020603050405020304" pitchFamily="18" charset="0"/>
                <a:cs typeface="Times New Roman" panose="02020603050405020304" pitchFamily="18" charset="0"/>
              </a:rPr>
              <a:t>. Rock </a:t>
            </a:r>
            <a:r>
              <a:rPr lang="en-US" sz="3600" dirty="0">
                <a:solidFill>
                  <a:srgbClr val="0070C0"/>
                </a:solidFill>
                <a:latin typeface="Times New Roman" panose="02020603050405020304" pitchFamily="18" charset="0"/>
                <a:cs typeface="Times New Roman" panose="02020603050405020304" pitchFamily="18" charset="0"/>
              </a:rPr>
              <a:t>Outcrop </a:t>
            </a:r>
            <a:r>
              <a:rPr lang="en-US" sz="3600" dirty="0" smtClean="0">
                <a:solidFill>
                  <a:srgbClr val="0070C0"/>
                </a:solidFill>
                <a:latin typeface="Times New Roman" panose="02020603050405020304" pitchFamily="18" charset="0"/>
                <a:cs typeface="Times New Roman" panose="02020603050405020304" pitchFamily="18" charset="0"/>
              </a:rPr>
              <a:t>Removal</a:t>
            </a:r>
            <a:endParaRPr lang="en-US" sz="3600" dirty="0">
              <a:solidFill>
                <a:srgbClr val="0070C0"/>
              </a:solidFill>
              <a:latin typeface="Times New Roman" panose="02020603050405020304" pitchFamily="18" charset="0"/>
              <a:cs typeface="Times New Roman" panose="02020603050405020304" pitchFamily="18" charset="0"/>
            </a:endParaRPr>
          </a:p>
          <a:p>
            <a:pPr>
              <a:spcAft>
                <a:spcPts val="600"/>
              </a:spcAft>
              <a:defRPr/>
            </a:pPr>
            <a:endParaRPr lang="en-US" sz="3600" dirty="0">
              <a:solidFill>
                <a:srgbClr val="004992"/>
              </a:solidFill>
            </a:endParaRPr>
          </a:p>
          <a:p>
            <a:pPr>
              <a:spcAft>
                <a:spcPts val="600"/>
              </a:spcAft>
              <a:defRPr/>
            </a:pPr>
            <a:endParaRPr lang="en-US" sz="3600" dirty="0">
              <a:solidFill>
                <a:srgbClr val="004992"/>
              </a:solidFill>
            </a:endParaRPr>
          </a:p>
          <a:p>
            <a:pPr>
              <a:spcAft>
                <a:spcPts val="600"/>
              </a:spcAft>
              <a:defRPr/>
            </a:pPr>
            <a:r>
              <a:rPr lang="en-US" sz="3600" dirty="0" smtClean="0">
                <a:solidFill>
                  <a:srgbClr val="004992"/>
                </a:solidFill>
              </a:rPr>
              <a:t>        </a:t>
            </a:r>
            <a:r>
              <a:rPr lang="en-US" sz="3600" dirty="0">
                <a:solidFill>
                  <a:srgbClr val="004992"/>
                </a:solidFill>
              </a:rPr>
              <a:t>			</a:t>
            </a:r>
            <a:endParaRPr lang="en-US" sz="3600" b="1" dirty="0">
              <a:solidFill>
                <a:srgbClr val="0066CC"/>
              </a:solidFill>
              <a:effectLst>
                <a:outerShdw blurRad="38100" dist="38100" dir="2700000" algn="tl">
                  <a:srgbClr val="000000"/>
                </a:outerShdw>
              </a:effectLst>
            </a:endParaRPr>
          </a:p>
        </p:txBody>
      </p:sp>
      <p:pic>
        <p:nvPicPr>
          <p:cNvPr id="2" name="Picture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1001" y="2843700"/>
            <a:ext cx="3278000" cy="2185333"/>
          </a:xfrm>
          <a:prstGeom prst="rect">
            <a:avLst/>
          </a:prstGeom>
          <a:ln w="101600" cmpd="thickThin">
            <a:solidFill>
              <a:srgbClr val="000000"/>
            </a:solidFill>
          </a:ln>
        </p:spPr>
      </p:pic>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70530" y="2028461"/>
            <a:ext cx="3277470" cy="2184980"/>
          </a:xfrm>
          <a:prstGeom prst="rect">
            <a:avLst/>
          </a:prstGeom>
          <a:ln w="101600" cmpd="thickThin">
            <a:solidFill>
              <a:srgbClr val="000000"/>
            </a:solidFill>
          </a:ln>
        </p:spPr>
      </p:pic>
      <p:pic>
        <p:nvPicPr>
          <p:cNvPr id="4" name="Picture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02170" y="1393768"/>
            <a:ext cx="1999549" cy="2999324"/>
          </a:xfrm>
          <a:prstGeom prst="rect">
            <a:avLst/>
          </a:prstGeom>
          <a:ln w="101600" cmpd="thickThin">
            <a:solidFill>
              <a:srgbClr val="000000"/>
            </a:solidFill>
          </a:ln>
        </p:spPr>
      </p:pic>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46746" y="2420465"/>
            <a:ext cx="2021201" cy="3031801"/>
          </a:xfrm>
          <a:prstGeom prst="rect">
            <a:avLst/>
          </a:prstGeom>
          <a:ln w="101600" cmpd="thickThin">
            <a:solidFill>
              <a:srgbClr val="000000"/>
            </a:solidFill>
          </a:ln>
        </p:spPr>
      </p:pic>
      <p:sp>
        <p:nvSpPr>
          <p:cNvPr id="20" name="Rectangle 2"/>
          <p:cNvSpPr>
            <a:spLocks noChangeArrowheads="1"/>
          </p:cNvSpPr>
          <p:nvPr/>
        </p:nvSpPr>
        <p:spPr bwMode="auto">
          <a:xfrm>
            <a:off x="709183" y="5024609"/>
            <a:ext cx="1477234" cy="60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r">
              <a:spcAft>
                <a:spcPts val="1200"/>
              </a:spcAft>
              <a:defRPr/>
            </a:pPr>
            <a:r>
              <a:rPr lang="en-US" sz="3600" dirty="0" smtClean="0">
                <a:solidFill>
                  <a:srgbClr val="0070C0"/>
                </a:solidFill>
                <a:latin typeface="Times New Roman" panose="02020603050405020304" pitchFamily="18" charset="0"/>
                <a:cs typeface="Times New Roman" panose="02020603050405020304" pitchFamily="18" charset="0"/>
              </a:rPr>
              <a:t>Before</a:t>
            </a:r>
            <a:endParaRPr lang="en-US" sz="4800" dirty="0">
              <a:solidFill>
                <a:srgbClr val="0066CC"/>
              </a:solidFill>
              <a:effectLst>
                <a:outerShdw blurRad="38100" dist="38100" dir="2700000" algn="tl">
                  <a:srgbClr val="000000"/>
                </a:outerShdw>
              </a:effectLst>
            </a:endParaRPr>
          </a:p>
        </p:txBody>
      </p:sp>
      <p:sp>
        <p:nvSpPr>
          <p:cNvPr id="21" name="Rectangle 2"/>
          <p:cNvSpPr>
            <a:spLocks noChangeArrowheads="1"/>
          </p:cNvSpPr>
          <p:nvPr/>
        </p:nvSpPr>
        <p:spPr bwMode="auto">
          <a:xfrm>
            <a:off x="3484404" y="4338927"/>
            <a:ext cx="1184075" cy="60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r">
              <a:spcAft>
                <a:spcPts val="1200"/>
              </a:spcAft>
              <a:defRPr/>
            </a:pPr>
            <a:r>
              <a:rPr lang="en-US" sz="3600" dirty="0" smtClean="0">
                <a:solidFill>
                  <a:srgbClr val="0070C0"/>
                </a:solidFill>
                <a:latin typeface="Times New Roman" panose="02020603050405020304" pitchFamily="18" charset="0"/>
                <a:cs typeface="Times New Roman" panose="02020603050405020304" pitchFamily="18" charset="0"/>
              </a:rPr>
              <a:t>After</a:t>
            </a:r>
            <a:endParaRPr lang="en-US" sz="4800" dirty="0">
              <a:solidFill>
                <a:srgbClr val="0066CC"/>
              </a:solidFill>
              <a:effectLst>
                <a:outerShdw blurRad="38100" dist="38100" dir="2700000" algn="tl">
                  <a:srgbClr val="000000"/>
                </a:outerShdw>
              </a:effectLst>
            </a:endParaRPr>
          </a:p>
        </p:txBody>
      </p:sp>
      <p:sp>
        <p:nvSpPr>
          <p:cNvPr id="22" name="Rectangle 2"/>
          <p:cNvSpPr>
            <a:spLocks noChangeArrowheads="1"/>
          </p:cNvSpPr>
          <p:nvPr/>
        </p:nvSpPr>
        <p:spPr bwMode="auto">
          <a:xfrm>
            <a:off x="5257800" y="4419600"/>
            <a:ext cx="1477234" cy="60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r">
              <a:spcAft>
                <a:spcPts val="1200"/>
              </a:spcAft>
              <a:defRPr/>
            </a:pPr>
            <a:r>
              <a:rPr lang="en-US" sz="3600" dirty="0" smtClean="0">
                <a:solidFill>
                  <a:srgbClr val="0070C0"/>
                </a:solidFill>
                <a:latin typeface="Times New Roman" panose="02020603050405020304" pitchFamily="18" charset="0"/>
                <a:cs typeface="Times New Roman" panose="02020603050405020304" pitchFamily="18" charset="0"/>
              </a:rPr>
              <a:t>Before</a:t>
            </a:r>
            <a:endParaRPr lang="en-US" sz="4800" dirty="0">
              <a:solidFill>
                <a:srgbClr val="0066CC"/>
              </a:solidFill>
              <a:effectLst>
                <a:outerShdw blurRad="38100" dist="38100" dir="2700000" algn="tl">
                  <a:srgbClr val="000000"/>
                </a:outerShdw>
              </a:effectLst>
            </a:endParaRPr>
          </a:p>
        </p:txBody>
      </p:sp>
      <p:sp>
        <p:nvSpPr>
          <p:cNvPr id="23" name="Rectangle 2"/>
          <p:cNvSpPr>
            <a:spLocks noChangeArrowheads="1"/>
          </p:cNvSpPr>
          <p:nvPr/>
        </p:nvSpPr>
        <p:spPr bwMode="auto">
          <a:xfrm>
            <a:off x="7409848" y="5417686"/>
            <a:ext cx="1184075" cy="60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r">
              <a:spcAft>
                <a:spcPts val="1200"/>
              </a:spcAft>
              <a:defRPr/>
            </a:pPr>
            <a:r>
              <a:rPr lang="en-US" sz="3600" dirty="0" smtClean="0">
                <a:solidFill>
                  <a:srgbClr val="0070C0"/>
                </a:solidFill>
                <a:latin typeface="Times New Roman" panose="02020603050405020304" pitchFamily="18" charset="0"/>
                <a:cs typeface="Times New Roman" panose="02020603050405020304" pitchFamily="18" charset="0"/>
              </a:rPr>
              <a:t>After</a:t>
            </a:r>
            <a:endParaRPr lang="en-US" sz="4800" dirty="0">
              <a:solidFill>
                <a:srgbClr val="0066CC"/>
              </a:solidFill>
              <a:effectLst>
                <a:outerShdw blurRad="38100" dist="38100" dir="2700000" algn="tl">
                  <a:srgbClr val="000000"/>
                </a:outerShdw>
              </a:effectLst>
            </a:endParaRPr>
          </a:p>
        </p:txBody>
      </p:sp>
    </p:spTree>
    <p:extLst>
      <p:ext uri="{BB962C8B-B14F-4D97-AF65-F5344CB8AC3E}">
        <p14:creationId xmlns:p14="http://schemas.microsoft.com/office/powerpoint/2010/main" val="25010243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png"/>
          <p:cNvPicPr>
            <a:picLocks noChangeAspect="1"/>
          </p:cNvPicPr>
          <p:nvPr/>
        </p:nvPicPr>
        <p:blipFill>
          <a:blip r:embed="rId3" cstate="print"/>
          <a:stretch>
            <a:fillRect/>
          </a:stretch>
        </p:blipFill>
        <p:spPr>
          <a:xfrm>
            <a:off x="8057346" y="6270544"/>
            <a:ext cx="785936" cy="514431"/>
          </a:xfrm>
          <a:prstGeom prst="rect">
            <a:avLst/>
          </a:prstGeom>
        </p:spPr>
      </p:pic>
      <p:pic>
        <p:nvPicPr>
          <p:cNvPr id="13" name="Picture 12"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descr="ky logo.png"/>
          <p:cNvPicPr>
            <a:picLocks noChangeAspect="1"/>
          </p:cNvPicPr>
          <p:nvPr/>
        </p:nvPicPr>
        <p:blipFill>
          <a:blip r:embed="rId5" cstate="print"/>
          <a:stretch>
            <a:fillRect/>
          </a:stretch>
        </p:blipFill>
        <p:spPr>
          <a:xfrm>
            <a:off x="546683" y="5987675"/>
            <a:ext cx="761437" cy="771644"/>
          </a:xfrm>
          <a:prstGeom prst="rect">
            <a:avLst/>
          </a:prstGeom>
        </p:spPr>
      </p:pic>
      <p:pic>
        <p:nvPicPr>
          <p:cNvPr id="8" name="Picture 7" descr="Cones.png"/>
          <p:cNvPicPr>
            <a:picLocks noChangeAspect="1"/>
          </p:cNvPicPr>
          <p:nvPr/>
        </p:nvPicPr>
        <p:blipFill>
          <a:blip r:embed="rId6" cstate="print"/>
          <a:stretch>
            <a:fillRect/>
          </a:stretch>
        </p:blipFill>
        <p:spPr>
          <a:xfrm>
            <a:off x="108341" y="256535"/>
            <a:ext cx="760516" cy="745983"/>
          </a:xfrm>
          <a:prstGeom prst="rect">
            <a:avLst/>
          </a:prstGeom>
        </p:spPr>
      </p:pic>
      <p:pic>
        <p:nvPicPr>
          <p:cNvPr id="14" name="Picture 13" descr="Barrel.png"/>
          <p:cNvPicPr>
            <a:picLocks noChangeAspect="1"/>
          </p:cNvPicPr>
          <p:nvPr/>
        </p:nvPicPr>
        <p:blipFill>
          <a:blip r:embed="rId7" cstate="print"/>
          <a:stretch>
            <a:fillRect/>
          </a:stretch>
        </p:blipFill>
        <p:spPr>
          <a:xfrm>
            <a:off x="8375596" y="209151"/>
            <a:ext cx="610441" cy="1084585"/>
          </a:xfrm>
          <a:prstGeom prst="rect">
            <a:avLst/>
          </a:prstGeom>
        </p:spPr>
      </p:pic>
      <p:sp>
        <p:nvSpPr>
          <p:cNvPr id="18" name="Rectangle 2"/>
          <p:cNvSpPr>
            <a:spLocks noChangeArrowheads="1"/>
          </p:cNvSpPr>
          <p:nvPr/>
        </p:nvSpPr>
        <p:spPr bwMode="auto">
          <a:xfrm>
            <a:off x="176213" y="238840"/>
            <a:ext cx="896778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spcAft>
                <a:spcPts val="600"/>
              </a:spcAft>
              <a:defRPr/>
            </a:pPr>
            <a:r>
              <a:rPr lang="en-US" sz="5400" u="sng" dirty="0">
                <a:solidFill>
                  <a:srgbClr val="0070C0"/>
                </a:solidFill>
                <a:latin typeface="Times New Roman" panose="02020603050405020304" pitchFamily="18" charset="0"/>
                <a:cs typeface="Times New Roman" panose="02020603050405020304" pitchFamily="18" charset="0"/>
              </a:rPr>
              <a:t>Project Improvements</a:t>
            </a:r>
          </a:p>
          <a:p>
            <a:pPr algn="ctr">
              <a:spcAft>
                <a:spcPts val="600"/>
              </a:spcAft>
              <a:defRPr/>
            </a:pPr>
            <a:endParaRPr lang="en-US" sz="1200" dirty="0">
              <a:solidFill>
                <a:srgbClr val="0070C0"/>
              </a:solidFill>
              <a:latin typeface="Times New Roman" panose="02020603050405020304" pitchFamily="18" charset="0"/>
              <a:cs typeface="Times New Roman" panose="02020603050405020304" pitchFamily="18" charset="0"/>
            </a:endParaRPr>
          </a:p>
          <a:p>
            <a:pPr>
              <a:spcAft>
                <a:spcPts val="600"/>
              </a:spcAft>
              <a:defRPr/>
            </a:pPr>
            <a:r>
              <a:rPr lang="en-US" sz="3600" dirty="0">
                <a:solidFill>
                  <a:srgbClr val="0070C0"/>
                </a:solidFill>
                <a:latin typeface="Times New Roman" panose="02020603050405020304" pitchFamily="18" charset="0"/>
                <a:cs typeface="Times New Roman" panose="02020603050405020304" pitchFamily="18" charset="0"/>
              </a:rPr>
              <a:t>2</a:t>
            </a:r>
            <a:r>
              <a:rPr lang="en-US" sz="3600" dirty="0" smtClean="0">
                <a:solidFill>
                  <a:srgbClr val="0070C0"/>
                </a:solidFill>
                <a:latin typeface="Times New Roman" panose="02020603050405020304" pitchFamily="18" charset="0"/>
                <a:cs typeface="Times New Roman" panose="02020603050405020304" pitchFamily="18" charset="0"/>
              </a:rPr>
              <a:t>. Rock </a:t>
            </a:r>
            <a:r>
              <a:rPr lang="en-US" sz="3600" dirty="0">
                <a:solidFill>
                  <a:srgbClr val="0070C0"/>
                </a:solidFill>
                <a:latin typeface="Times New Roman" panose="02020603050405020304" pitchFamily="18" charset="0"/>
                <a:cs typeface="Times New Roman" panose="02020603050405020304" pitchFamily="18" charset="0"/>
              </a:rPr>
              <a:t>Outcrop </a:t>
            </a:r>
            <a:r>
              <a:rPr lang="en-US" sz="3600" dirty="0" smtClean="0">
                <a:solidFill>
                  <a:srgbClr val="0070C0"/>
                </a:solidFill>
                <a:latin typeface="Times New Roman" panose="02020603050405020304" pitchFamily="18" charset="0"/>
                <a:cs typeface="Times New Roman" panose="02020603050405020304" pitchFamily="18" charset="0"/>
              </a:rPr>
              <a:t>Removal</a:t>
            </a:r>
            <a:endParaRPr lang="en-US" sz="3600" dirty="0">
              <a:solidFill>
                <a:srgbClr val="0070C0"/>
              </a:solidFill>
              <a:latin typeface="Times New Roman" panose="02020603050405020304" pitchFamily="18" charset="0"/>
              <a:cs typeface="Times New Roman" panose="02020603050405020304" pitchFamily="18" charset="0"/>
            </a:endParaRPr>
          </a:p>
          <a:p>
            <a:pPr>
              <a:spcAft>
                <a:spcPts val="600"/>
              </a:spcAft>
              <a:defRPr/>
            </a:pPr>
            <a:endParaRPr lang="en-US" sz="3600" dirty="0">
              <a:solidFill>
                <a:srgbClr val="004992"/>
              </a:solidFill>
            </a:endParaRPr>
          </a:p>
          <a:p>
            <a:pPr>
              <a:spcAft>
                <a:spcPts val="600"/>
              </a:spcAft>
              <a:defRPr/>
            </a:pPr>
            <a:endParaRPr lang="en-US" sz="3600" dirty="0">
              <a:solidFill>
                <a:srgbClr val="004992"/>
              </a:solidFill>
            </a:endParaRPr>
          </a:p>
          <a:p>
            <a:pPr>
              <a:spcAft>
                <a:spcPts val="600"/>
              </a:spcAft>
              <a:defRPr/>
            </a:pPr>
            <a:r>
              <a:rPr lang="en-US" sz="3600" dirty="0" smtClean="0">
                <a:solidFill>
                  <a:srgbClr val="004992"/>
                </a:solidFill>
              </a:rPr>
              <a:t>        </a:t>
            </a:r>
            <a:r>
              <a:rPr lang="en-US" sz="3600" dirty="0">
                <a:solidFill>
                  <a:srgbClr val="004992"/>
                </a:solidFill>
              </a:rPr>
              <a:t>			</a:t>
            </a:r>
            <a:endParaRPr lang="en-US" sz="3600" b="1" dirty="0">
              <a:solidFill>
                <a:srgbClr val="0066CC"/>
              </a:solidFill>
              <a:effectLst>
                <a:outerShdw blurRad="38100" dist="38100" dir="2700000" algn="tl">
                  <a:srgbClr val="000000"/>
                </a:outerShdw>
              </a:effectLst>
            </a:endParaRPr>
          </a:p>
        </p:txBody>
      </p:sp>
      <p:pic>
        <p:nvPicPr>
          <p:cNvPr id="25" name="Picture 24" descr="IMG_0714.JPG"/>
          <p:cNvPicPr>
            <a:picLocks noChangeAspect="1"/>
          </p:cNvPicPr>
          <p:nvPr/>
        </p:nvPicPr>
        <p:blipFill>
          <a:blip r:embed="rId8" cstate="print"/>
          <a:stretch>
            <a:fillRect/>
          </a:stretch>
        </p:blipFill>
        <p:spPr>
          <a:xfrm>
            <a:off x="2819400" y="2209800"/>
            <a:ext cx="3314700" cy="44196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264515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png"/>
          <p:cNvPicPr>
            <a:picLocks noChangeAspect="1"/>
          </p:cNvPicPr>
          <p:nvPr/>
        </p:nvPicPr>
        <p:blipFill>
          <a:blip r:embed="rId4" cstate="print"/>
          <a:stretch>
            <a:fillRect/>
          </a:stretch>
        </p:blipFill>
        <p:spPr>
          <a:xfrm>
            <a:off x="8153400" y="6070989"/>
            <a:ext cx="785936" cy="514431"/>
          </a:xfrm>
          <a:prstGeom prst="rect">
            <a:avLst/>
          </a:prstGeom>
        </p:spPr>
      </p:pic>
      <p:pic>
        <p:nvPicPr>
          <p:cNvPr id="13" name="Picture 12" descr="strip2.png"/>
          <p:cNvPicPr>
            <a:picLocks noChangeAspect="1"/>
          </p:cNvPicPr>
          <p:nvPr/>
        </p:nvPicPr>
        <p:blipFill>
          <a:blip r:embed="rId5"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6" cstate="print"/>
          <a:stretch>
            <a:fillRect/>
          </a:stretch>
        </p:blipFill>
        <p:spPr>
          <a:xfrm>
            <a:off x="332544" y="5853068"/>
            <a:ext cx="761437" cy="771644"/>
          </a:xfrm>
          <a:prstGeom prst="rect">
            <a:avLst/>
          </a:prstGeom>
        </p:spPr>
      </p:pic>
      <p:graphicFrame>
        <p:nvGraphicFramePr>
          <p:cNvPr id="17" name="Object 16"/>
          <p:cNvGraphicFramePr>
            <a:graphicFrameLocks noChangeAspect="1"/>
          </p:cNvGraphicFramePr>
          <p:nvPr>
            <p:extLst/>
          </p:nvPr>
        </p:nvGraphicFramePr>
        <p:xfrm>
          <a:off x="2852185" y="4175748"/>
          <a:ext cx="3439630" cy="2152456"/>
        </p:xfrm>
        <a:graphic>
          <a:graphicData uri="http://schemas.openxmlformats.org/presentationml/2006/ole">
            <mc:AlternateContent xmlns:mc="http://schemas.openxmlformats.org/markup-compatibility/2006">
              <mc:Choice xmlns:v="urn:schemas-microsoft-com:vml" Requires="v">
                <p:oleObj spid="_x0000_s12299" name="Acrobat Document" r:id="rId7" imgW="15553440" imgH="9717120" progId="Acrobat.Document.11">
                  <p:embed/>
                </p:oleObj>
              </mc:Choice>
              <mc:Fallback>
                <p:oleObj name="Acrobat Document" r:id="rId7" imgW="15553440" imgH="9717120" progId="Acrobat.Document.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2185" y="4175748"/>
                        <a:ext cx="3439630" cy="21524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2"/>
          <p:cNvSpPr>
            <a:spLocks noChangeArrowheads="1"/>
          </p:cNvSpPr>
          <p:nvPr/>
        </p:nvSpPr>
        <p:spPr bwMode="auto">
          <a:xfrm>
            <a:off x="2584637" y="6286257"/>
            <a:ext cx="3429000" cy="7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r">
              <a:spcAft>
                <a:spcPts val="1200"/>
              </a:spcAft>
              <a:defRPr/>
            </a:pPr>
            <a:r>
              <a:rPr lang="en-US" sz="3600" dirty="0" smtClean="0">
                <a:solidFill>
                  <a:srgbClr val="0070C0"/>
                </a:solidFill>
                <a:latin typeface="Times New Roman" panose="02020603050405020304" pitchFamily="18" charset="0"/>
                <a:cs typeface="Times New Roman" panose="02020603050405020304" pitchFamily="18" charset="0"/>
              </a:rPr>
              <a:t>3. Shouldering</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21" name="Rectangle 2"/>
          <p:cNvSpPr>
            <a:spLocks noChangeArrowheads="1"/>
          </p:cNvSpPr>
          <p:nvPr/>
        </p:nvSpPr>
        <p:spPr bwMode="auto">
          <a:xfrm>
            <a:off x="1941610" y="255961"/>
            <a:ext cx="5339557" cy="8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spcAft>
                <a:spcPts val="600"/>
              </a:spcAft>
              <a:defRPr/>
            </a:pPr>
            <a:r>
              <a:rPr lang="en-US" sz="4400" u="sng" dirty="0">
                <a:solidFill>
                  <a:srgbClr val="0070C0"/>
                </a:solidFill>
                <a:latin typeface="Times New Roman" panose="02020603050405020304" pitchFamily="18" charset="0"/>
                <a:cs typeface="Times New Roman" panose="02020603050405020304" pitchFamily="18" charset="0"/>
              </a:rPr>
              <a:t>Project </a:t>
            </a:r>
            <a:r>
              <a:rPr lang="en-US" sz="4400" u="sng" dirty="0" smtClean="0">
                <a:solidFill>
                  <a:srgbClr val="0070C0"/>
                </a:solidFill>
                <a:latin typeface="Times New Roman" panose="02020603050405020304" pitchFamily="18" charset="0"/>
                <a:cs typeface="Times New Roman" panose="02020603050405020304" pitchFamily="18" charset="0"/>
              </a:rPr>
              <a:t>Improvements</a:t>
            </a:r>
            <a:endParaRPr lang="en-US" sz="4400" u="sng" dirty="0">
              <a:solidFill>
                <a:srgbClr val="0070C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1052" y="1350630"/>
            <a:ext cx="4236929" cy="2824620"/>
          </a:xfrm>
          <a:prstGeom prst="rect">
            <a:avLst/>
          </a:prstGeom>
          <a:ln w="101600" cmpd="thickThin">
            <a:solidFill>
              <a:srgbClr val="000000"/>
            </a:solidFill>
          </a:ln>
        </p:spPr>
      </p:pic>
      <p:pic>
        <p:nvPicPr>
          <p:cNvPr id="12" name="Picture 11" descr="IMG_0743.JPG"/>
          <p:cNvPicPr>
            <a:picLocks noChangeAspect="1"/>
          </p:cNvPicPr>
          <p:nvPr/>
        </p:nvPicPr>
        <p:blipFill>
          <a:blip r:embed="rId10" cstate="print"/>
          <a:stretch>
            <a:fillRect/>
          </a:stretch>
        </p:blipFill>
        <p:spPr>
          <a:xfrm>
            <a:off x="643869" y="1066302"/>
            <a:ext cx="2937531" cy="391670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2335336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png"/>
          <p:cNvPicPr>
            <a:picLocks noChangeAspect="1"/>
          </p:cNvPicPr>
          <p:nvPr/>
        </p:nvPicPr>
        <p:blipFill>
          <a:blip r:embed="rId3" cstate="print"/>
          <a:stretch>
            <a:fillRect/>
          </a:stretch>
        </p:blipFill>
        <p:spPr>
          <a:xfrm>
            <a:off x="8141432" y="6243051"/>
            <a:ext cx="785936" cy="514431"/>
          </a:xfrm>
          <a:prstGeom prst="rect">
            <a:avLst/>
          </a:prstGeom>
        </p:spPr>
      </p:pic>
      <p:pic>
        <p:nvPicPr>
          <p:cNvPr id="13" name="Picture 12"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5" cstate="print"/>
          <a:stretch>
            <a:fillRect/>
          </a:stretch>
        </p:blipFill>
        <p:spPr>
          <a:xfrm>
            <a:off x="372600" y="6070989"/>
            <a:ext cx="761437" cy="771644"/>
          </a:xfrm>
          <a:prstGeom prst="rect">
            <a:avLst/>
          </a:prstGeom>
        </p:spPr>
      </p:pic>
      <p:sp>
        <p:nvSpPr>
          <p:cNvPr id="19" name="Rectangle 2"/>
          <p:cNvSpPr>
            <a:spLocks noChangeArrowheads="1"/>
          </p:cNvSpPr>
          <p:nvPr/>
        </p:nvSpPr>
        <p:spPr bwMode="auto">
          <a:xfrm>
            <a:off x="2584637" y="6286257"/>
            <a:ext cx="3429000" cy="7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r">
              <a:spcAft>
                <a:spcPts val="1200"/>
              </a:spcAft>
              <a:defRPr/>
            </a:pPr>
            <a:r>
              <a:rPr lang="en-US" sz="3600" dirty="0" smtClean="0">
                <a:solidFill>
                  <a:srgbClr val="0070C0"/>
                </a:solidFill>
                <a:latin typeface="Times New Roman" panose="02020603050405020304" pitchFamily="18" charset="0"/>
                <a:cs typeface="Times New Roman" panose="02020603050405020304" pitchFamily="18" charset="0"/>
              </a:rPr>
              <a:t>3. Shouldering</a:t>
            </a:r>
            <a:endParaRPr lang="en-US" sz="3600" dirty="0">
              <a:solidFill>
                <a:srgbClr val="0070C0"/>
              </a:solidFill>
              <a:latin typeface="Times New Roman" panose="02020603050405020304" pitchFamily="18" charset="0"/>
              <a:cs typeface="Times New Roman" panose="02020603050405020304" pitchFamily="18" charset="0"/>
            </a:endParaRPr>
          </a:p>
        </p:txBody>
      </p:sp>
      <p:sp>
        <p:nvSpPr>
          <p:cNvPr id="21" name="Rectangle 2"/>
          <p:cNvSpPr>
            <a:spLocks noChangeArrowheads="1"/>
          </p:cNvSpPr>
          <p:nvPr/>
        </p:nvSpPr>
        <p:spPr bwMode="auto">
          <a:xfrm>
            <a:off x="1941610" y="255961"/>
            <a:ext cx="5339557" cy="8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spcAft>
                <a:spcPts val="600"/>
              </a:spcAft>
              <a:defRPr/>
            </a:pPr>
            <a:r>
              <a:rPr lang="en-US" sz="4400" u="sng" dirty="0">
                <a:solidFill>
                  <a:srgbClr val="0070C0"/>
                </a:solidFill>
                <a:latin typeface="Times New Roman" panose="02020603050405020304" pitchFamily="18" charset="0"/>
                <a:cs typeface="Times New Roman" panose="02020603050405020304" pitchFamily="18" charset="0"/>
              </a:rPr>
              <a:t>Project </a:t>
            </a:r>
            <a:r>
              <a:rPr lang="en-US" sz="4400" u="sng" dirty="0" smtClean="0">
                <a:solidFill>
                  <a:srgbClr val="0070C0"/>
                </a:solidFill>
                <a:latin typeface="Times New Roman" panose="02020603050405020304" pitchFamily="18" charset="0"/>
                <a:cs typeface="Times New Roman" panose="02020603050405020304" pitchFamily="18" charset="0"/>
              </a:rPr>
              <a:t>Improvements</a:t>
            </a:r>
            <a:endParaRPr lang="en-US" sz="4400" u="sng" dirty="0">
              <a:solidFill>
                <a:srgbClr val="0070C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12" name="Picture 11" descr="IMG_0743.JPG"/>
          <p:cNvPicPr>
            <a:picLocks noChangeAspect="1"/>
          </p:cNvPicPr>
          <p:nvPr/>
        </p:nvPicPr>
        <p:blipFill>
          <a:blip r:embed="rId6" cstate="print"/>
          <a:stretch>
            <a:fillRect/>
          </a:stretch>
        </p:blipFill>
        <p:spPr>
          <a:xfrm>
            <a:off x="609600" y="1066800"/>
            <a:ext cx="3581400" cy="4775200"/>
          </a:xfrm>
          <a:prstGeom prst="rect">
            <a:avLst/>
          </a:prstGeom>
          <a:noFill/>
          <a:ln w="101600" cmpd="thickThin">
            <a:solidFill>
              <a:srgbClr val="000000"/>
            </a:solidFill>
            <a:prstDash val="solid"/>
          </a:ln>
        </p:spPr>
      </p:pic>
      <p:pic>
        <p:nvPicPr>
          <p:cNvPr id="14" name="Picture 13" descr="IMG_0700.JPG"/>
          <p:cNvPicPr>
            <a:picLocks noChangeAspect="1"/>
          </p:cNvPicPr>
          <p:nvPr/>
        </p:nvPicPr>
        <p:blipFill>
          <a:blip r:embed="rId7" cstate="print"/>
          <a:stretch>
            <a:fillRect/>
          </a:stretch>
        </p:blipFill>
        <p:spPr>
          <a:xfrm>
            <a:off x="4953000" y="1066800"/>
            <a:ext cx="3581400" cy="4775200"/>
          </a:xfrm>
          <a:prstGeom prst="rect">
            <a:avLst/>
          </a:prstGeom>
          <a:ln w="101600" cmpd="thickThin">
            <a:solidFill>
              <a:srgbClr val="000000"/>
            </a:solidFill>
          </a:ln>
        </p:spPr>
      </p:pic>
      <p:sp>
        <p:nvSpPr>
          <p:cNvPr id="17" name="Rectangle 2"/>
          <p:cNvSpPr>
            <a:spLocks noChangeArrowheads="1"/>
          </p:cNvSpPr>
          <p:nvPr/>
        </p:nvSpPr>
        <p:spPr bwMode="auto">
          <a:xfrm>
            <a:off x="1571153" y="5879462"/>
            <a:ext cx="1477234" cy="8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r">
              <a:spcAft>
                <a:spcPts val="1200"/>
              </a:spcAft>
              <a:defRPr/>
            </a:pPr>
            <a:r>
              <a:rPr lang="en-US" sz="3600" dirty="0" smtClean="0">
                <a:solidFill>
                  <a:srgbClr val="0070C0"/>
                </a:solidFill>
                <a:latin typeface="Times New Roman" panose="02020603050405020304" pitchFamily="18" charset="0"/>
                <a:cs typeface="Times New Roman" panose="02020603050405020304" pitchFamily="18" charset="0"/>
              </a:rPr>
              <a:t>Before</a:t>
            </a:r>
            <a:endParaRPr lang="en-US" sz="3600" dirty="0">
              <a:solidFill>
                <a:srgbClr val="0070C0"/>
              </a:solidFill>
              <a:latin typeface="Times New Roman" panose="02020603050405020304" pitchFamily="18" charset="0"/>
              <a:cs typeface="Times New Roman" panose="02020603050405020304" pitchFamily="18" charset="0"/>
            </a:endParaRPr>
          </a:p>
          <a:p>
            <a:pPr algn="ctr">
              <a:spcAft>
                <a:spcPts val="600"/>
              </a:spcAft>
              <a:defRPr/>
            </a:pPr>
            <a:endParaRPr lang="en-US" sz="4800" dirty="0">
              <a:solidFill>
                <a:srgbClr val="0066CC"/>
              </a:solidFill>
              <a:effectLst>
                <a:outerShdw blurRad="38100" dist="38100" dir="2700000" algn="tl">
                  <a:srgbClr val="000000"/>
                </a:outerShdw>
              </a:effectLst>
            </a:endParaRPr>
          </a:p>
        </p:txBody>
      </p:sp>
      <p:sp>
        <p:nvSpPr>
          <p:cNvPr id="20" name="Rectangle 2"/>
          <p:cNvSpPr>
            <a:spLocks noChangeArrowheads="1"/>
          </p:cNvSpPr>
          <p:nvPr/>
        </p:nvSpPr>
        <p:spPr bwMode="auto">
          <a:xfrm>
            <a:off x="5987003" y="5822983"/>
            <a:ext cx="1477234" cy="8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r">
              <a:spcAft>
                <a:spcPts val="1200"/>
              </a:spcAft>
              <a:defRPr/>
            </a:pPr>
            <a:r>
              <a:rPr lang="en-US" sz="3600" dirty="0" smtClean="0">
                <a:solidFill>
                  <a:srgbClr val="0070C0"/>
                </a:solidFill>
                <a:latin typeface="Times New Roman" panose="02020603050405020304" pitchFamily="18" charset="0"/>
                <a:cs typeface="Times New Roman" panose="02020603050405020304" pitchFamily="18" charset="0"/>
              </a:rPr>
              <a:t>Before</a:t>
            </a:r>
            <a:endParaRPr lang="en-US" sz="3600" dirty="0">
              <a:solidFill>
                <a:srgbClr val="0070C0"/>
              </a:solidFill>
              <a:latin typeface="Times New Roman" panose="02020603050405020304" pitchFamily="18" charset="0"/>
              <a:cs typeface="Times New Roman" panose="02020603050405020304" pitchFamily="18" charset="0"/>
            </a:endParaRPr>
          </a:p>
          <a:p>
            <a:pPr algn="ctr">
              <a:spcAft>
                <a:spcPts val="600"/>
              </a:spcAft>
              <a:defRPr/>
            </a:pPr>
            <a:endParaRPr lang="en-US" sz="4800" dirty="0">
              <a:solidFill>
                <a:srgbClr val="0066CC"/>
              </a:solidFill>
              <a:effectLst>
                <a:outerShdw blurRad="38100" dist="38100" dir="2700000" algn="tl">
                  <a:srgbClr val="000000"/>
                </a:outerShdw>
              </a:effectLst>
            </a:endParaRPr>
          </a:p>
        </p:txBody>
      </p:sp>
    </p:spTree>
    <p:extLst>
      <p:ext uri="{BB962C8B-B14F-4D97-AF65-F5344CB8AC3E}">
        <p14:creationId xmlns:p14="http://schemas.microsoft.com/office/powerpoint/2010/main" val="30614226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G_0699.JPG"/>
          <p:cNvPicPr>
            <a:picLocks noChangeAspect="1"/>
          </p:cNvPicPr>
          <p:nvPr/>
        </p:nvPicPr>
        <p:blipFill>
          <a:blip r:embed="rId3" cstate="print"/>
          <a:stretch>
            <a:fillRect/>
          </a:stretch>
        </p:blipFill>
        <p:spPr>
          <a:xfrm>
            <a:off x="5029200" y="1574800"/>
            <a:ext cx="3790950" cy="5054600"/>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descr="logo.png"/>
          <p:cNvPicPr>
            <a:picLocks noChangeAspect="1"/>
          </p:cNvPicPr>
          <p:nvPr/>
        </p:nvPicPr>
        <p:blipFill>
          <a:blip r:embed="rId4" cstate="print"/>
          <a:stretch>
            <a:fillRect/>
          </a:stretch>
        </p:blipFill>
        <p:spPr>
          <a:xfrm>
            <a:off x="7980210" y="6191564"/>
            <a:ext cx="785936" cy="514431"/>
          </a:xfrm>
          <a:prstGeom prst="rect">
            <a:avLst/>
          </a:prstGeom>
        </p:spPr>
      </p:pic>
      <p:pic>
        <p:nvPicPr>
          <p:cNvPr id="13" name="Picture 12" descr="strip2.png"/>
          <p:cNvPicPr>
            <a:picLocks noChangeAspect="1"/>
          </p:cNvPicPr>
          <p:nvPr/>
        </p:nvPicPr>
        <p:blipFill>
          <a:blip r:embed="rId5"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descr="ky logo.png"/>
          <p:cNvPicPr>
            <a:picLocks noChangeAspect="1"/>
          </p:cNvPicPr>
          <p:nvPr/>
        </p:nvPicPr>
        <p:blipFill>
          <a:blip r:embed="rId6" cstate="print"/>
          <a:stretch>
            <a:fillRect/>
          </a:stretch>
        </p:blipFill>
        <p:spPr>
          <a:xfrm>
            <a:off x="304800" y="6050261"/>
            <a:ext cx="761437" cy="771644"/>
          </a:xfrm>
          <a:prstGeom prst="rect">
            <a:avLst/>
          </a:prstGeom>
        </p:spPr>
      </p:pic>
      <p:pic>
        <p:nvPicPr>
          <p:cNvPr id="15" name="Pictur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3023" y="3259436"/>
            <a:ext cx="4186238" cy="2790825"/>
          </a:xfrm>
          <a:prstGeom prst="rect">
            <a:avLst/>
          </a:prstGeom>
          <a:noFill/>
          <a:ln w="101600" cmpd="thickThin">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Rectangle 2"/>
          <p:cNvSpPr>
            <a:spLocks noChangeArrowheads="1"/>
          </p:cNvSpPr>
          <p:nvPr/>
        </p:nvSpPr>
        <p:spPr bwMode="auto">
          <a:xfrm>
            <a:off x="237623" y="180264"/>
            <a:ext cx="7943852" cy="306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spcAft>
                <a:spcPts val="600"/>
              </a:spcAft>
              <a:defRPr/>
            </a:pPr>
            <a:r>
              <a:rPr lang="en-US" sz="5400" u="sng" dirty="0">
                <a:solidFill>
                  <a:srgbClr val="0070C0"/>
                </a:solidFill>
                <a:latin typeface="Times New Roman" panose="02020603050405020304" pitchFamily="18" charset="0"/>
                <a:cs typeface="Times New Roman" panose="02020603050405020304" pitchFamily="18" charset="0"/>
              </a:rPr>
              <a:t>Project Improvements</a:t>
            </a:r>
          </a:p>
          <a:p>
            <a:pPr>
              <a:spcAft>
                <a:spcPts val="600"/>
              </a:spcAft>
              <a:defRPr/>
            </a:pPr>
            <a:endParaRPr lang="en-US" sz="2800" dirty="0">
              <a:solidFill>
                <a:srgbClr val="0070C0"/>
              </a:solidFill>
              <a:latin typeface="Times New Roman" panose="02020603050405020304" pitchFamily="18" charset="0"/>
              <a:cs typeface="Times New Roman" panose="02020603050405020304" pitchFamily="18" charset="0"/>
            </a:endParaRPr>
          </a:p>
          <a:p>
            <a:pPr>
              <a:spcAft>
                <a:spcPts val="600"/>
              </a:spcAft>
              <a:defRPr/>
            </a:pPr>
            <a:r>
              <a:rPr lang="en-US" sz="3600" dirty="0" smtClean="0">
                <a:solidFill>
                  <a:srgbClr val="0070C0"/>
                </a:solidFill>
                <a:latin typeface="Times New Roman" panose="02020603050405020304" pitchFamily="18" charset="0"/>
                <a:cs typeface="Times New Roman" panose="02020603050405020304" pitchFamily="18" charset="0"/>
              </a:rPr>
              <a:t> 4. </a:t>
            </a:r>
            <a:r>
              <a:rPr lang="en-US" sz="3600" dirty="0">
                <a:solidFill>
                  <a:srgbClr val="0070C0"/>
                </a:solidFill>
                <a:latin typeface="Times New Roman" panose="02020603050405020304" pitchFamily="18" charset="0"/>
                <a:cs typeface="Times New Roman" panose="02020603050405020304" pitchFamily="18" charset="0"/>
              </a:rPr>
              <a:t>Retaining </a:t>
            </a:r>
            <a:r>
              <a:rPr lang="en-US" sz="3600" dirty="0" smtClean="0">
                <a:solidFill>
                  <a:srgbClr val="0070C0"/>
                </a:solidFill>
                <a:latin typeface="Times New Roman" panose="02020603050405020304" pitchFamily="18" charset="0"/>
                <a:cs typeface="Times New Roman" panose="02020603050405020304" pitchFamily="18" charset="0"/>
              </a:rPr>
              <a:t>Wall for 	</a:t>
            </a:r>
            <a:endParaRPr lang="en-US" sz="3600" dirty="0">
              <a:solidFill>
                <a:srgbClr val="0070C0"/>
              </a:solidFill>
              <a:latin typeface="Times New Roman" panose="02020603050405020304" pitchFamily="18" charset="0"/>
              <a:cs typeface="Times New Roman" panose="02020603050405020304" pitchFamily="18" charset="0"/>
            </a:endParaRPr>
          </a:p>
          <a:p>
            <a:pPr>
              <a:spcAft>
                <a:spcPts val="600"/>
              </a:spcAft>
              <a:defRPr/>
            </a:pPr>
            <a:r>
              <a:rPr lang="en-US" sz="3600" dirty="0" smtClean="0">
                <a:solidFill>
                  <a:srgbClr val="0070C0"/>
                </a:solidFill>
                <a:latin typeface="Times New Roman" panose="02020603050405020304" pitchFamily="18" charset="0"/>
                <a:cs typeface="Times New Roman" panose="02020603050405020304" pitchFamily="18" charset="0"/>
              </a:rPr>
              <a:t>   Embankment </a:t>
            </a:r>
            <a:r>
              <a:rPr lang="en-US" sz="3600" dirty="0">
                <a:solidFill>
                  <a:srgbClr val="0070C0"/>
                </a:solidFill>
                <a:latin typeface="Times New Roman" panose="02020603050405020304" pitchFamily="18" charset="0"/>
                <a:cs typeface="Times New Roman" panose="02020603050405020304" pitchFamily="18" charset="0"/>
              </a:rPr>
              <a:t>Failure</a:t>
            </a:r>
            <a:endParaRPr lang="en-US" sz="3600" dirty="0">
              <a:solidFill>
                <a:srgbClr val="0070C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28188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png"/>
          <p:cNvPicPr>
            <a:picLocks noChangeAspect="1"/>
          </p:cNvPicPr>
          <p:nvPr/>
        </p:nvPicPr>
        <p:blipFill>
          <a:blip r:embed="rId3" cstate="print"/>
          <a:stretch>
            <a:fillRect/>
          </a:stretch>
        </p:blipFill>
        <p:spPr>
          <a:xfrm>
            <a:off x="7980210" y="6191564"/>
            <a:ext cx="785936" cy="514431"/>
          </a:xfrm>
          <a:prstGeom prst="rect">
            <a:avLst/>
          </a:prstGeom>
        </p:spPr>
      </p:pic>
      <p:pic>
        <p:nvPicPr>
          <p:cNvPr id="13" name="Picture 12"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descr="ky logo.png"/>
          <p:cNvPicPr>
            <a:picLocks noChangeAspect="1"/>
          </p:cNvPicPr>
          <p:nvPr/>
        </p:nvPicPr>
        <p:blipFill>
          <a:blip r:embed="rId5" cstate="print"/>
          <a:stretch>
            <a:fillRect/>
          </a:stretch>
        </p:blipFill>
        <p:spPr>
          <a:xfrm>
            <a:off x="304800" y="6050261"/>
            <a:ext cx="761437" cy="771644"/>
          </a:xfrm>
          <a:prstGeom prst="rect">
            <a:avLst/>
          </a:prstGeom>
        </p:spPr>
      </p:pic>
      <p:sp>
        <p:nvSpPr>
          <p:cNvPr id="18" name="Rectangle 2"/>
          <p:cNvSpPr>
            <a:spLocks noChangeArrowheads="1"/>
          </p:cNvSpPr>
          <p:nvPr/>
        </p:nvSpPr>
        <p:spPr bwMode="auto">
          <a:xfrm>
            <a:off x="237623" y="180264"/>
            <a:ext cx="7943852" cy="306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spcAft>
                <a:spcPts val="600"/>
              </a:spcAft>
              <a:defRPr/>
            </a:pPr>
            <a:r>
              <a:rPr lang="en-US" sz="5400" u="sng" dirty="0">
                <a:solidFill>
                  <a:srgbClr val="0070C0"/>
                </a:solidFill>
                <a:latin typeface="Times New Roman" panose="02020603050405020304" pitchFamily="18" charset="0"/>
                <a:cs typeface="Times New Roman" panose="02020603050405020304" pitchFamily="18" charset="0"/>
              </a:rPr>
              <a:t>Project Improvements</a:t>
            </a:r>
          </a:p>
          <a:p>
            <a:pPr>
              <a:spcAft>
                <a:spcPts val="600"/>
              </a:spcAft>
              <a:defRPr/>
            </a:pPr>
            <a:r>
              <a:rPr lang="en-US" sz="3600" dirty="0" smtClean="0">
                <a:solidFill>
                  <a:srgbClr val="0070C0"/>
                </a:solidFill>
                <a:latin typeface="Times New Roman" panose="02020603050405020304" pitchFamily="18" charset="0"/>
                <a:cs typeface="Times New Roman" panose="02020603050405020304" pitchFamily="18" charset="0"/>
              </a:rPr>
              <a:t> 4. </a:t>
            </a:r>
            <a:r>
              <a:rPr lang="en-US" sz="3600" dirty="0">
                <a:solidFill>
                  <a:srgbClr val="0070C0"/>
                </a:solidFill>
                <a:latin typeface="Times New Roman" panose="02020603050405020304" pitchFamily="18" charset="0"/>
                <a:cs typeface="Times New Roman" panose="02020603050405020304" pitchFamily="18" charset="0"/>
              </a:rPr>
              <a:t>Retaining </a:t>
            </a:r>
            <a:r>
              <a:rPr lang="en-US" sz="3600" dirty="0" smtClean="0">
                <a:solidFill>
                  <a:srgbClr val="0070C0"/>
                </a:solidFill>
                <a:latin typeface="Times New Roman" panose="02020603050405020304" pitchFamily="18" charset="0"/>
                <a:cs typeface="Times New Roman" panose="02020603050405020304" pitchFamily="18" charset="0"/>
              </a:rPr>
              <a:t>Walls</a:t>
            </a:r>
            <a:endParaRPr lang="en-US" sz="3600" dirty="0">
              <a:solidFill>
                <a:srgbClr val="0070C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1600" y="1371600"/>
            <a:ext cx="3113786" cy="4670679"/>
          </a:xfrm>
          <a:prstGeom prst="rect">
            <a:avLst/>
          </a:prstGeom>
          <a:ln w="101600" cmpd="thickThin">
            <a:solidFill>
              <a:srgbClr val="000000"/>
            </a:solidFill>
          </a:ln>
        </p:spPr>
      </p:pic>
      <p:pic>
        <p:nvPicPr>
          <p:cNvPr id="10" name="Picture 9" descr="IMG_0693.JPG"/>
          <p:cNvPicPr>
            <a:picLocks noChangeAspect="1"/>
          </p:cNvPicPr>
          <p:nvPr/>
        </p:nvPicPr>
        <p:blipFill>
          <a:blip r:embed="rId7" cstate="print"/>
          <a:stretch>
            <a:fillRect/>
          </a:stretch>
        </p:blipFill>
        <p:spPr>
          <a:xfrm>
            <a:off x="1143000" y="1778000"/>
            <a:ext cx="3352800" cy="44704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597776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png"/>
          <p:cNvPicPr>
            <a:picLocks noChangeAspect="1"/>
          </p:cNvPicPr>
          <p:nvPr/>
        </p:nvPicPr>
        <p:blipFill>
          <a:blip r:embed="rId3" cstate="print"/>
          <a:stretch>
            <a:fillRect/>
          </a:stretch>
        </p:blipFill>
        <p:spPr>
          <a:xfrm>
            <a:off x="8153400" y="6070989"/>
            <a:ext cx="785936" cy="514431"/>
          </a:xfrm>
          <a:prstGeom prst="rect">
            <a:avLst/>
          </a:prstGeom>
        </p:spPr>
      </p:pic>
      <p:pic>
        <p:nvPicPr>
          <p:cNvPr id="13" name="Picture 12"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5" cstate="print"/>
          <a:stretch>
            <a:fillRect/>
          </a:stretch>
        </p:blipFill>
        <p:spPr>
          <a:xfrm>
            <a:off x="332544" y="5853068"/>
            <a:ext cx="761437" cy="771644"/>
          </a:xfrm>
          <a:prstGeom prst="rect">
            <a:avLst/>
          </a:prstGeom>
        </p:spPr>
      </p:pic>
      <p:sp>
        <p:nvSpPr>
          <p:cNvPr id="20" name="Rectangle 2"/>
          <p:cNvSpPr>
            <a:spLocks noChangeArrowheads="1"/>
          </p:cNvSpPr>
          <p:nvPr/>
        </p:nvSpPr>
        <p:spPr bwMode="auto">
          <a:xfrm>
            <a:off x="1905000" y="5898295"/>
            <a:ext cx="5334000" cy="79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spcAft>
                <a:spcPts val="0"/>
              </a:spcAft>
              <a:defRPr/>
            </a:pPr>
            <a:r>
              <a:rPr lang="en-US" sz="3600" dirty="0" smtClean="0">
                <a:solidFill>
                  <a:srgbClr val="0070C0"/>
                </a:solidFill>
                <a:latin typeface="Times New Roman" panose="02020603050405020304" pitchFamily="18" charset="0"/>
                <a:cs typeface="Times New Roman" panose="02020603050405020304" pitchFamily="18" charset="0"/>
              </a:rPr>
              <a:t>5. Guardrail Improvement</a:t>
            </a:r>
            <a:endParaRPr lang="en-US" sz="4800" dirty="0">
              <a:solidFill>
                <a:srgbClr val="0070C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1" name="Rectangle 2"/>
          <p:cNvSpPr>
            <a:spLocks noChangeArrowheads="1"/>
          </p:cNvSpPr>
          <p:nvPr/>
        </p:nvSpPr>
        <p:spPr bwMode="auto">
          <a:xfrm>
            <a:off x="1" y="294932"/>
            <a:ext cx="9264464" cy="8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spcAft>
                <a:spcPts val="600"/>
              </a:spcAft>
              <a:defRPr/>
            </a:pPr>
            <a:r>
              <a:rPr lang="en-US" sz="4400" u="sng" dirty="0">
                <a:solidFill>
                  <a:srgbClr val="0070C0"/>
                </a:solidFill>
                <a:latin typeface="Times New Roman" panose="02020603050405020304" pitchFamily="18" charset="0"/>
                <a:cs typeface="Times New Roman" panose="02020603050405020304" pitchFamily="18" charset="0"/>
              </a:rPr>
              <a:t>Project </a:t>
            </a:r>
            <a:r>
              <a:rPr lang="en-US" sz="4400" u="sng" dirty="0" smtClean="0">
                <a:solidFill>
                  <a:srgbClr val="0070C0"/>
                </a:solidFill>
                <a:latin typeface="Times New Roman" panose="02020603050405020304" pitchFamily="18" charset="0"/>
                <a:cs typeface="Times New Roman" panose="02020603050405020304" pitchFamily="18" charset="0"/>
              </a:rPr>
              <a:t>Improvements</a:t>
            </a:r>
            <a:endParaRPr lang="en-US" sz="4400" u="sng" dirty="0">
              <a:solidFill>
                <a:srgbClr val="0070C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5602" y="1128011"/>
            <a:ext cx="2469393" cy="3704090"/>
          </a:xfrm>
          <a:prstGeom prst="rect">
            <a:avLst/>
          </a:prstGeom>
          <a:ln w="101600" cmpd="thickThin">
            <a:solidFill>
              <a:srgbClr val="000000"/>
            </a:solidFill>
          </a:ln>
        </p:spPr>
      </p:pic>
      <p:sp>
        <p:nvSpPr>
          <p:cNvPr id="22" name="Rectangle 2"/>
          <p:cNvSpPr>
            <a:spLocks noChangeArrowheads="1"/>
          </p:cNvSpPr>
          <p:nvPr/>
        </p:nvSpPr>
        <p:spPr bwMode="auto">
          <a:xfrm>
            <a:off x="1578585" y="4886276"/>
            <a:ext cx="1477234" cy="8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r">
              <a:spcAft>
                <a:spcPts val="1200"/>
              </a:spcAft>
              <a:defRPr/>
            </a:pPr>
            <a:r>
              <a:rPr lang="en-US" sz="3600" dirty="0" smtClean="0">
                <a:solidFill>
                  <a:srgbClr val="0070C0"/>
                </a:solidFill>
                <a:latin typeface="Times New Roman" panose="02020603050405020304" pitchFamily="18" charset="0"/>
                <a:cs typeface="Times New Roman" panose="02020603050405020304" pitchFamily="18" charset="0"/>
              </a:rPr>
              <a:t>Before</a:t>
            </a:r>
            <a:endParaRPr lang="en-US" sz="3600" dirty="0">
              <a:solidFill>
                <a:srgbClr val="0070C0"/>
              </a:solidFill>
              <a:latin typeface="Times New Roman" panose="02020603050405020304" pitchFamily="18" charset="0"/>
              <a:cs typeface="Times New Roman" panose="02020603050405020304" pitchFamily="18" charset="0"/>
            </a:endParaRPr>
          </a:p>
          <a:p>
            <a:pPr algn="ctr">
              <a:spcAft>
                <a:spcPts val="600"/>
              </a:spcAft>
              <a:defRPr/>
            </a:pPr>
            <a:endParaRPr lang="en-US" sz="4800" dirty="0">
              <a:solidFill>
                <a:srgbClr val="0066CC"/>
              </a:solidFill>
              <a:effectLst>
                <a:outerShdw blurRad="38100" dist="38100" dir="2700000" algn="tl">
                  <a:srgbClr val="000000"/>
                </a:outerShdw>
              </a:effectLst>
            </a:endParaRPr>
          </a:p>
        </p:txBody>
      </p:sp>
      <p:sp>
        <p:nvSpPr>
          <p:cNvPr id="23" name="Rectangle 2"/>
          <p:cNvSpPr>
            <a:spLocks noChangeArrowheads="1"/>
          </p:cNvSpPr>
          <p:nvPr/>
        </p:nvSpPr>
        <p:spPr bwMode="auto">
          <a:xfrm>
            <a:off x="5486400" y="4854839"/>
            <a:ext cx="1477234" cy="8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r">
              <a:spcAft>
                <a:spcPts val="1200"/>
              </a:spcAft>
              <a:defRPr/>
            </a:pPr>
            <a:r>
              <a:rPr lang="en-US" sz="3600" dirty="0" smtClean="0">
                <a:solidFill>
                  <a:srgbClr val="0070C0"/>
                </a:solidFill>
                <a:latin typeface="Times New Roman" panose="02020603050405020304" pitchFamily="18" charset="0"/>
                <a:cs typeface="Times New Roman" panose="02020603050405020304" pitchFamily="18" charset="0"/>
              </a:rPr>
              <a:t>After</a:t>
            </a:r>
            <a:endParaRPr lang="en-US" sz="3600" dirty="0">
              <a:solidFill>
                <a:srgbClr val="0070C0"/>
              </a:solidFill>
              <a:latin typeface="Times New Roman" panose="02020603050405020304" pitchFamily="18" charset="0"/>
              <a:cs typeface="Times New Roman" panose="02020603050405020304" pitchFamily="18" charset="0"/>
            </a:endParaRPr>
          </a:p>
          <a:p>
            <a:pPr algn="ctr">
              <a:spcAft>
                <a:spcPts val="600"/>
              </a:spcAft>
              <a:defRPr/>
            </a:pPr>
            <a:endParaRPr lang="en-US" sz="4800" dirty="0">
              <a:solidFill>
                <a:srgbClr val="0066CC"/>
              </a:solidFill>
              <a:effectLst>
                <a:outerShdw blurRad="38100" dist="38100" dir="2700000" algn="tl">
                  <a:srgbClr val="000000"/>
                </a:outerShdw>
              </a:effectLst>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8741" y="1131956"/>
            <a:ext cx="2476923" cy="3715385"/>
          </a:xfrm>
          <a:prstGeom prst="rect">
            <a:avLst/>
          </a:prstGeom>
          <a:ln w="101600" cmpd="thickThin">
            <a:solidFill>
              <a:srgbClr val="000000"/>
            </a:solidFill>
          </a:ln>
        </p:spPr>
      </p:pic>
    </p:spTree>
    <p:extLst>
      <p:ext uri="{BB962C8B-B14F-4D97-AF65-F5344CB8AC3E}">
        <p14:creationId xmlns:p14="http://schemas.microsoft.com/office/powerpoint/2010/main" val="21172816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png"/>
          <p:cNvPicPr>
            <a:picLocks noChangeAspect="1"/>
          </p:cNvPicPr>
          <p:nvPr/>
        </p:nvPicPr>
        <p:blipFill>
          <a:blip r:embed="rId3" cstate="print"/>
          <a:stretch>
            <a:fillRect/>
          </a:stretch>
        </p:blipFill>
        <p:spPr>
          <a:xfrm>
            <a:off x="8153400" y="6070989"/>
            <a:ext cx="785936" cy="514431"/>
          </a:xfrm>
          <a:prstGeom prst="rect">
            <a:avLst/>
          </a:prstGeom>
        </p:spPr>
      </p:pic>
      <p:pic>
        <p:nvPicPr>
          <p:cNvPr id="13" name="Picture 12"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5" cstate="print"/>
          <a:stretch>
            <a:fillRect/>
          </a:stretch>
        </p:blipFill>
        <p:spPr>
          <a:xfrm>
            <a:off x="332544" y="5853068"/>
            <a:ext cx="761437" cy="771644"/>
          </a:xfrm>
          <a:prstGeom prst="rect">
            <a:avLst/>
          </a:prstGeom>
        </p:spPr>
      </p:pic>
      <p:sp>
        <p:nvSpPr>
          <p:cNvPr id="20" name="Rectangle 2"/>
          <p:cNvSpPr>
            <a:spLocks noChangeArrowheads="1"/>
          </p:cNvSpPr>
          <p:nvPr/>
        </p:nvSpPr>
        <p:spPr bwMode="auto">
          <a:xfrm>
            <a:off x="1864523" y="6070989"/>
            <a:ext cx="5334000" cy="79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spcAft>
                <a:spcPts val="0"/>
              </a:spcAft>
              <a:defRPr/>
            </a:pPr>
            <a:r>
              <a:rPr lang="en-US" sz="3600" dirty="0" smtClean="0">
                <a:solidFill>
                  <a:srgbClr val="0070C0"/>
                </a:solidFill>
                <a:latin typeface="Times New Roman" panose="02020603050405020304" pitchFamily="18" charset="0"/>
                <a:cs typeface="Times New Roman" panose="02020603050405020304" pitchFamily="18" charset="0"/>
              </a:rPr>
              <a:t>4. Guardrail Improvement</a:t>
            </a:r>
            <a:endParaRPr lang="en-US" sz="4800" dirty="0">
              <a:solidFill>
                <a:srgbClr val="0070C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
        <p:nvSpPr>
          <p:cNvPr id="21" name="Rectangle 2"/>
          <p:cNvSpPr>
            <a:spLocks noChangeArrowheads="1"/>
          </p:cNvSpPr>
          <p:nvPr/>
        </p:nvSpPr>
        <p:spPr bwMode="auto">
          <a:xfrm>
            <a:off x="1" y="294932"/>
            <a:ext cx="9264464" cy="8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spcAft>
                <a:spcPts val="600"/>
              </a:spcAft>
              <a:defRPr/>
            </a:pPr>
            <a:r>
              <a:rPr lang="en-US" sz="4400" u="sng" dirty="0">
                <a:solidFill>
                  <a:srgbClr val="0070C0"/>
                </a:solidFill>
                <a:latin typeface="Times New Roman" panose="02020603050405020304" pitchFamily="18" charset="0"/>
                <a:cs typeface="Times New Roman" panose="02020603050405020304" pitchFamily="18" charset="0"/>
              </a:rPr>
              <a:t>Project </a:t>
            </a:r>
            <a:r>
              <a:rPr lang="en-US" sz="4400" u="sng" dirty="0" smtClean="0">
                <a:solidFill>
                  <a:srgbClr val="0070C0"/>
                </a:solidFill>
                <a:latin typeface="Times New Roman" panose="02020603050405020304" pitchFamily="18" charset="0"/>
                <a:cs typeface="Times New Roman" panose="02020603050405020304" pitchFamily="18" charset="0"/>
              </a:rPr>
              <a:t>Improvements</a:t>
            </a:r>
            <a:endParaRPr lang="en-US" sz="4400" u="sng" dirty="0">
              <a:solidFill>
                <a:srgbClr val="0070C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14" name="Picture 13" descr="IMG_0747.JPG"/>
          <p:cNvPicPr>
            <a:picLocks noChangeAspect="1"/>
          </p:cNvPicPr>
          <p:nvPr/>
        </p:nvPicPr>
        <p:blipFill>
          <a:blip r:embed="rId6" cstate="print"/>
          <a:stretch>
            <a:fillRect/>
          </a:stretch>
        </p:blipFill>
        <p:spPr>
          <a:xfrm>
            <a:off x="1295400" y="1524000"/>
            <a:ext cx="3257550" cy="4267200"/>
          </a:xfrm>
          <a:prstGeom prst="rect">
            <a:avLst/>
          </a:prstGeom>
          <a:ln w="88900" cap="sq" cmpd="thickThin">
            <a:solidFill>
              <a:srgbClr val="000000"/>
            </a:solidFill>
            <a:prstDash val="solid"/>
            <a:miter lim="800000"/>
          </a:ln>
          <a:effectLst>
            <a:innerShdw blurRad="76200">
              <a:srgbClr val="000000"/>
            </a:innerShdw>
          </a:effectLst>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1600" y="1523999"/>
            <a:ext cx="2946400" cy="4267201"/>
          </a:xfrm>
          <a:prstGeom prst="rect">
            <a:avLst/>
          </a:prstGeom>
          <a:ln w="101600" cmpd="thickThin">
            <a:solidFill>
              <a:srgbClr val="000000"/>
            </a:solidFill>
          </a:ln>
        </p:spPr>
      </p:pic>
    </p:spTree>
    <p:extLst>
      <p:ext uri="{BB962C8B-B14F-4D97-AF65-F5344CB8AC3E}">
        <p14:creationId xmlns:p14="http://schemas.microsoft.com/office/powerpoint/2010/main" val="5589936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png"/>
          <p:cNvPicPr>
            <a:picLocks noChangeAspect="1"/>
          </p:cNvPicPr>
          <p:nvPr/>
        </p:nvPicPr>
        <p:blipFill>
          <a:blip r:embed="rId3" cstate="print"/>
          <a:stretch>
            <a:fillRect/>
          </a:stretch>
        </p:blipFill>
        <p:spPr>
          <a:xfrm>
            <a:off x="8161998" y="6184502"/>
            <a:ext cx="785936" cy="514431"/>
          </a:xfrm>
          <a:prstGeom prst="rect">
            <a:avLst/>
          </a:prstGeom>
        </p:spPr>
      </p:pic>
      <p:pic>
        <p:nvPicPr>
          <p:cNvPr id="13" name="Picture 12"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descr="ky logo.png"/>
          <p:cNvPicPr>
            <a:picLocks noChangeAspect="1"/>
          </p:cNvPicPr>
          <p:nvPr/>
        </p:nvPicPr>
        <p:blipFill>
          <a:blip r:embed="rId5" cstate="print"/>
          <a:stretch>
            <a:fillRect/>
          </a:stretch>
        </p:blipFill>
        <p:spPr>
          <a:xfrm>
            <a:off x="152400" y="5927289"/>
            <a:ext cx="761437" cy="771644"/>
          </a:xfrm>
          <a:prstGeom prst="rect">
            <a:avLst/>
          </a:prstGeom>
        </p:spPr>
      </p:pic>
      <p:sp>
        <p:nvSpPr>
          <p:cNvPr id="15" name="Rectangle 2"/>
          <p:cNvSpPr>
            <a:spLocks noChangeArrowheads="1"/>
          </p:cNvSpPr>
          <p:nvPr/>
        </p:nvSpPr>
        <p:spPr bwMode="auto">
          <a:xfrm>
            <a:off x="0" y="208339"/>
            <a:ext cx="9144000" cy="29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spcAft>
                <a:spcPts val="600"/>
              </a:spcAft>
              <a:defRPr/>
            </a:pPr>
            <a:r>
              <a:rPr lang="en-US" sz="5400" u="sng" dirty="0">
                <a:solidFill>
                  <a:srgbClr val="0070C0"/>
                </a:solidFill>
                <a:latin typeface="Times New Roman" panose="02020603050405020304" pitchFamily="18" charset="0"/>
                <a:cs typeface="Times New Roman" panose="02020603050405020304" pitchFamily="18" charset="0"/>
              </a:rPr>
              <a:t>Project </a:t>
            </a:r>
            <a:r>
              <a:rPr lang="en-US" sz="5400" u="sng" dirty="0" smtClean="0">
                <a:solidFill>
                  <a:srgbClr val="0070C0"/>
                </a:solidFill>
                <a:latin typeface="Times New Roman" panose="02020603050405020304" pitchFamily="18" charset="0"/>
                <a:cs typeface="Times New Roman" panose="02020603050405020304" pitchFamily="18" charset="0"/>
              </a:rPr>
              <a:t>Improvements</a:t>
            </a:r>
          </a:p>
          <a:p>
            <a:pPr algn="ctr">
              <a:spcAft>
                <a:spcPts val="600"/>
              </a:spcAft>
              <a:defRPr/>
            </a:pPr>
            <a:endParaRPr lang="en-US" sz="5400" u="sng" dirty="0">
              <a:solidFill>
                <a:srgbClr val="0070C0"/>
              </a:solidFill>
              <a:latin typeface="Times New Roman" panose="02020603050405020304" pitchFamily="18" charset="0"/>
              <a:cs typeface="Times New Roman" panose="02020603050405020304" pitchFamily="18" charset="0"/>
            </a:endParaRPr>
          </a:p>
          <a:p>
            <a:pPr algn="r">
              <a:spcAft>
                <a:spcPts val="1200"/>
              </a:spcAft>
              <a:defRPr/>
            </a:pPr>
            <a:r>
              <a:rPr lang="en-US" sz="3600" dirty="0" smtClean="0">
                <a:solidFill>
                  <a:srgbClr val="0070C0"/>
                </a:solidFill>
                <a:latin typeface="Times New Roman" panose="02020603050405020304" pitchFamily="18" charset="0"/>
                <a:cs typeface="Times New Roman" panose="02020603050405020304" pitchFamily="18" charset="0"/>
              </a:rPr>
              <a:t>6. </a:t>
            </a:r>
            <a:r>
              <a:rPr lang="en-US" sz="3600" dirty="0">
                <a:solidFill>
                  <a:srgbClr val="0070C0"/>
                </a:solidFill>
                <a:latin typeface="Times New Roman" panose="02020603050405020304" pitchFamily="18" charset="0"/>
                <a:cs typeface="Times New Roman" panose="02020603050405020304" pitchFamily="18" charset="0"/>
              </a:rPr>
              <a:t>Pipe Extensions</a:t>
            </a:r>
          </a:p>
          <a:p>
            <a:pPr algn="r">
              <a:spcAft>
                <a:spcPts val="1200"/>
              </a:spcAft>
              <a:defRPr/>
            </a:pPr>
            <a:r>
              <a:rPr lang="en-US" sz="3600" dirty="0" smtClean="0">
                <a:solidFill>
                  <a:srgbClr val="0070C0"/>
                </a:solidFill>
                <a:latin typeface="Times New Roman" panose="02020603050405020304" pitchFamily="18" charset="0"/>
                <a:cs typeface="Times New Roman" panose="02020603050405020304" pitchFamily="18" charset="0"/>
              </a:rPr>
              <a:t>7. </a:t>
            </a:r>
            <a:r>
              <a:rPr lang="en-US" sz="3600" dirty="0">
                <a:solidFill>
                  <a:srgbClr val="0070C0"/>
                </a:solidFill>
                <a:latin typeface="Times New Roman" panose="02020603050405020304" pitchFamily="18" charset="0"/>
                <a:cs typeface="Times New Roman" panose="02020603050405020304" pitchFamily="18" charset="0"/>
              </a:rPr>
              <a:t>Pipe Replacements</a:t>
            </a:r>
          </a:p>
          <a:p>
            <a:pPr algn="ctr">
              <a:spcAft>
                <a:spcPts val="600"/>
              </a:spcAft>
              <a:defRPr/>
            </a:pPr>
            <a:endParaRPr lang="en-US" sz="4800" dirty="0">
              <a:solidFill>
                <a:srgbClr val="0066CC"/>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17"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4859" y="4410897"/>
            <a:ext cx="4243834" cy="17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7563" y="1243429"/>
            <a:ext cx="3508637" cy="2339092"/>
          </a:xfrm>
          <a:prstGeom prst="rect">
            <a:avLst/>
          </a:prstGeom>
          <a:ln w="101600" cmpd="thickThin">
            <a:solidFill>
              <a:srgbClr val="000000"/>
            </a:solidFill>
          </a:ln>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3363" y="3572854"/>
            <a:ext cx="3508637" cy="2827946"/>
          </a:xfrm>
          <a:prstGeom prst="rect">
            <a:avLst/>
          </a:prstGeom>
          <a:ln w="101600" cmpd="thickThin">
            <a:solidFill>
              <a:srgbClr val="000000"/>
            </a:solidFill>
          </a:ln>
        </p:spPr>
      </p:pic>
    </p:spTree>
    <p:extLst>
      <p:ext uri="{BB962C8B-B14F-4D97-AF65-F5344CB8AC3E}">
        <p14:creationId xmlns:p14="http://schemas.microsoft.com/office/powerpoint/2010/main" val="24324647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png"/>
          <p:cNvPicPr>
            <a:picLocks noChangeAspect="1"/>
          </p:cNvPicPr>
          <p:nvPr/>
        </p:nvPicPr>
        <p:blipFill>
          <a:blip r:embed="rId3" cstate="print"/>
          <a:stretch>
            <a:fillRect/>
          </a:stretch>
        </p:blipFill>
        <p:spPr>
          <a:xfrm>
            <a:off x="8055855" y="6243915"/>
            <a:ext cx="785936" cy="514431"/>
          </a:xfrm>
          <a:prstGeom prst="rect">
            <a:avLst/>
          </a:prstGeom>
        </p:spPr>
      </p:pic>
      <p:pic>
        <p:nvPicPr>
          <p:cNvPr id="13" name="Picture 12"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5" cstate="print"/>
          <a:stretch>
            <a:fillRect/>
          </a:stretch>
        </p:blipFill>
        <p:spPr>
          <a:xfrm>
            <a:off x="686363" y="5867402"/>
            <a:ext cx="761437" cy="771644"/>
          </a:xfrm>
          <a:prstGeom prst="rect">
            <a:avLst/>
          </a:prstGeom>
        </p:spPr>
      </p:pic>
      <p:pic>
        <p:nvPicPr>
          <p:cNvPr id="1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335544" y="2422653"/>
            <a:ext cx="3464418" cy="258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a:spLocks noChangeArrowheads="1"/>
          </p:cNvSpPr>
          <p:nvPr/>
        </p:nvSpPr>
        <p:spPr bwMode="auto">
          <a:xfrm>
            <a:off x="529326" y="352507"/>
            <a:ext cx="7848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spcAft>
                <a:spcPts val="1200"/>
              </a:spcAft>
              <a:defRPr/>
            </a:pPr>
            <a:r>
              <a:rPr lang="en-US" sz="4800" dirty="0" smtClean="0">
                <a:solidFill>
                  <a:srgbClr val="0070C0"/>
                </a:solidFill>
                <a:latin typeface="Times New Roman" panose="02020603050405020304" pitchFamily="18" charset="0"/>
                <a:cs typeface="Times New Roman" panose="02020603050405020304" pitchFamily="18" charset="0"/>
              </a:rPr>
              <a:t>8. Drop Box Inlets</a:t>
            </a:r>
          </a:p>
          <a:p>
            <a:pPr>
              <a:spcAft>
                <a:spcPts val="1200"/>
              </a:spcAft>
              <a:defRPr/>
            </a:pPr>
            <a:r>
              <a:rPr lang="en-US" sz="4800" dirty="0" smtClean="0">
                <a:solidFill>
                  <a:srgbClr val="0070C0"/>
                </a:solidFill>
                <a:latin typeface="Times New Roman" panose="02020603050405020304" pitchFamily="18" charset="0"/>
                <a:cs typeface="Times New Roman" panose="02020603050405020304" pitchFamily="18" charset="0"/>
              </a:rPr>
              <a:t>Modified</a:t>
            </a:r>
            <a:endParaRPr lang="en-US" sz="4800" dirty="0">
              <a:solidFill>
                <a:srgbClr val="0070C0"/>
              </a:solidFill>
              <a:latin typeface="Times New Roman" panose="02020603050405020304" pitchFamily="18" charset="0"/>
              <a:cs typeface="Times New Roman" panose="02020603050405020304" pitchFamily="18" charset="0"/>
            </a:endParaRPr>
          </a:p>
          <a:p>
            <a:pPr>
              <a:spcAft>
                <a:spcPts val="1200"/>
              </a:spcAft>
              <a:defRPr/>
            </a:pPr>
            <a:endParaRPr lang="en-US" sz="4800" dirty="0">
              <a:solidFill>
                <a:srgbClr val="004992"/>
              </a:solidFill>
            </a:endParaRPr>
          </a:p>
          <a:p>
            <a:pPr algn="ctr">
              <a:spcAft>
                <a:spcPts val="1200"/>
              </a:spcAft>
              <a:defRPr/>
            </a:pPr>
            <a:r>
              <a:rPr lang="en-US" sz="4800" dirty="0" smtClean="0">
                <a:solidFill>
                  <a:srgbClr val="004992"/>
                </a:solidFill>
              </a:rPr>
              <a:t>                           </a:t>
            </a:r>
            <a:endParaRPr lang="en-US" sz="4800" dirty="0">
              <a:solidFill>
                <a:srgbClr val="0066CC"/>
              </a:solidFill>
              <a:effectLst>
                <a:outerShdw blurRad="38100" dist="38100" dir="2700000" algn="tl">
                  <a:srgbClr val="000000"/>
                </a:outerShdw>
              </a:effectLst>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2017" y="1304656"/>
            <a:ext cx="2410254" cy="3615382"/>
          </a:xfrm>
          <a:prstGeom prst="rect">
            <a:avLst/>
          </a:prstGeom>
          <a:ln w="101600" cmpd="thickThin">
            <a:solidFill>
              <a:srgbClr val="000000"/>
            </a:solidFill>
          </a:ln>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83662" y="2524207"/>
            <a:ext cx="2478355" cy="3717532"/>
          </a:xfrm>
          <a:prstGeom prst="rect">
            <a:avLst/>
          </a:prstGeom>
          <a:ln w="101600" cmpd="thickThin">
            <a:solidFill>
              <a:srgbClr val="000000"/>
            </a:solidFill>
          </a:ln>
        </p:spPr>
      </p:pic>
      <p:sp>
        <p:nvSpPr>
          <p:cNvPr id="17" name="Rectangle 2"/>
          <p:cNvSpPr>
            <a:spLocks noChangeArrowheads="1"/>
          </p:cNvSpPr>
          <p:nvPr/>
        </p:nvSpPr>
        <p:spPr bwMode="auto">
          <a:xfrm>
            <a:off x="6886876" y="5106795"/>
            <a:ext cx="1477234" cy="840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r">
              <a:spcAft>
                <a:spcPts val="1200"/>
              </a:spcAft>
              <a:defRPr/>
            </a:pPr>
            <a:r>
              <a:rPr lang="en-US" sz="3600" dirty="0" smtClean="0">
                <a:solidFill>
                  <a:srgbClr val="0070C0"/>
                </a:solidFill>
                <a:latin typeface="Times New Roman" panose="02020603050405020304" pitchFamily="18" charset="0"/>
                <a:cs typeface="Times New Roman" panose="02020603050405020304" pitchFamily="18" charset="0"/>
              </a:rPr>
              <a:t>Before</a:t>
            </a:r>
            <a:endParaRPr lang="en-US" sz="3600" dirty="0">
              <a:solidFill>
                <a:srgbClr val="0070C0"/>
              </a:solidFill>
              <a:latin typeface="Times New Roman" panose="02020603050405020304" pitchFamily="18" charset="0"/>
              <a:cs typeface="Times New Roman" panose="02020603050405020304" pitchFamily="18" charset="0"/>
            </a:endParaRPr>
          </a:p>
          <a:p>
            <a:pPr algn="ctr">
              <a:spcAft>
                <a:spcPts val="600"/>
              </a:spcAft>
              <a:defRPr/>
            </a:pPr>
            <a:endParaRPr lang="en-US" sz="4800" dirty="0">
              <a:solidFill>
                <a:srgbClr val="0066CC"/>
              </a:solidFill>
              <a:effectLst>
                <a:outerShdw blurRad="38100" dist="38100" dir="2700000" algn="tl">
                  <a:srgbClr val="000000"/>
                </a:outerShdw>
              </a:effectLst>
            </a:endParaRPr>
          </a:p>
        </p:txBody>
      </p:sp>
      <p:sp>
        <p:nvSpPr>
          <p:cNvPr id="18" name="Rectangle 2"/>
          <p:cNvSpPr>
            <a:spLocks noChangeArrowheads="1"/>
          </p:cNvSpPr>
          <p:nvPr/>
        </p:nvSpPr>
        <p:spPr bwMode="auto">
          <a:xfrm>
            <a:off x="4372945" y="6255886"/>
            <a:ext cx="1477234" cy="60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r">
              <a:spcAft>
                <a:spcPts val="1200"/>
              </a:spcAft>
              <a:defRPr/>
            </a:pPr>
            <a:r>
              <a:rPr lang="en-US" sz="3600" dirty="0" smtClean="0">
                <a:solidFill>
                  <a:srgbClr val="0070C0"/>
                </a:solidFill>
                <a:latin typeface="Times New Roman" panose="02020603050405020304" pitchFamily="18" charset="0"/>
                <a:cs typeface="Times New Roman" panose="02020603050405020304" pitchFamily="18" charset="0"/>
              </a:rPr>
              <a:t>After</a:t>
            </a:r>
            <a:endParaRPr lang="en-US" sz="4800" dirty="0">
              <a:solidFill>
                <a:srgbClr val="0066CC"/>
              </a:solidFill>
              <a:effectLst>
                <a:outerShdw blurRad="38100" dist="38100" dir="2700000" algn="tl">
                  <a:srgbClr val="000000"/>
                </a:outerShdw>
              </a:effectLst>
            </a:endParaRPr>
          </a:p>
        </p:txBody>
      </p:sp>
    </p:spTree>
    <p:extLst>
      <p:ext uri="{BB962C8B-B14F-4D97-AF65-F5344CB8AC3E}">
        <p14:creationId xmlns:p14="http://schemas.microsoft.com/office/powerpoint/2010/main" val="3092719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trip2.png"/>
          <p:cNvPicPr>
            <a:picLocks noChangeAspect="1"/>
          </p:cNvPicPr>
          <p:nvPr/>
        </p:nvPicPr>
        <p:blipFill>
          <a:blip r:embed="rId3"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609600" y="381000"/>
            <a:ext cx="3581400" cy="3693319"/>
          </a:xfrm>
          <a:prstGeom prst="rect">
            <a:avLst/>
          </a:prstGeom>
          <a:noFill/>
        </p:spPr>
        <p:txBody>
          <a:bodyPr wrap="square" rtlCol="0">
            <a:spAutoFit/>
          </a:bodyPr>
          <a:lstStyle/>
          <a:p>
            <a:r>
              <a:rPr lang="en-US" sz="2800" b="1" dirty="0" smtClean="0">
                <a:solidFill>
                  <a:srgbClr val="0066CC"/>
                </a:solidFill>
              </a:rPr>
              <a:t>OLD WAY – HES</a:t>
            </a:r>
          </a:p>
          <a:p>
            <a:r>
              <a:rPr lang="en-US" sz="2000" dirty="0" smtClean="0">
                <a:solidFill>
                  <a:srgbClr val="C0504D"/>
                </a:solidFill>
              </a:rPr>
              <a:t>(Hazard Elimination System)</a:t>
            </a:r>
          </a:p>
          <a:p>
            <a:endParaRPr lang="en-US" sz="1200" dirty="0" smtClean="0">
              <a:solidFill>
                <a:srgbClr val="0066CC"/>
              </a:solidFill>
            </a:endParaRPr>
          </a:p>
          <a:p>
            <a:pPr marL="233363" indent="-233363">
              <a:buFont typeface="Arial" charset="0"/>
              <a:buChar char="•"/>
            </a:pPr>
            <a:r>
              <a:rPr lang="en-US" sz="2400" dirty="0" smtClean="0">
                <a:solidFill>
                  <a:srgbClr val="0066CC"/>
                </a:solidFill>
              </a:rPr>
              <a:t>“Blackspots”</a:t>
            </a:r>
          </a:p>
          <a:p>
            <a:pPr marL="233363" indent="-233363">
              <a:buFont typeface="Arial" charset="0"/>
              <a:buChar char="•"/>
            </a:pPr>
            <a:r>
              <a:rPr lang="en-US" sz="2400" dirty="0" smtClean="0">
                <a:solidFill>
                  <a:srgbClr val="0066CC"/>
                </a:solidFill>
              </a:rPr>
              <a:t>Large Projects</a:t>
            </a:r>
          </a:p>
          <a:p>
            <a:pPr marL="233363" indent="-233363">
              <a:buFont typeface="Arial" charset="0"/>
              <a:buChar char="•"/>
            </a:pPr>
            <a:r>
              <a:rPr lang="en-US" sz="2400" dirty="0" smtClean="0">
                <a:solidFill>
                  <a:srgbClr val="0066CC"/>
                </a:solidFill>
              </a:rPr>
              <a:t>Single Location</a:t>
            </a:r>
          </a:p>
          <a:p>
            <a:pPr marL="233363" indent="-233363">
              <a:buFont typeface="Arial" charset="0"/>
              <a:buChar char="•"/>
            </a:pPr>
            <a:r>
              <a:rPr lang="en-US" sz="2400" dirty="0" smtClean="0">
                <a:solidFill>
                  <a:srgbClr val="0066CC"/>
                </a:solidFill>
              </a:rPr>
              <a:t>Crashes at a Single       Location</a:t>
            </a:r>
          </a:p>
          <a:p>
            <a:pPr>
              <a:buFont typeface="Arial" charset="0"/>
              <a:buChar char="•"/>
            </a:pPr>
            <a:endParaRPr lang="en-US" dirty="0" smtClean="0">
              <a:solidFill>
                <a:srgbClr val="0066CC"/>
              </a:solidFill>
            </a:endParaRPr>
          </a:p>
          <a:p>
            <a:pPr>
              <a:buFont typeface="Arial" charset="0"/>
              <a:buChar char="•"/>
            </a:pPr>
            <a:endParaRPr lang="en-US" dirty="0" smtClean="0">
              <a:solidFill>
                <a:srgbClr val="0066CC"/>
              </a:solidFill>
            </a:endParaRPr>
          </a:p>
          <a:p>
            <a:pPr>
              <a:buFont typeface="Arial" charset="0"/>
              <a:buChar char="•"/>
            </a:pPr>
            <a:endParaRPr lang="en-US" dirty="0">
              <a:solidFill>
                <a:srgbClr val="0066CC"/>
              </a:solidFill>
            </a:endParaRPr>
          </a:p>
        </p:txBody>
      </p:sp>
      <p:sp>
        <p:nvSpPr>
          <p:cNvPr id="21" name="TextBox 20"/>
          <p:cNvSpPr txBox="1"/>
          <p:nvPr/>
        </p:nvSpPr>
        <p:spPr>
          <a:xfrm>
            <a:off x="4495800" y="381000"/>
            <a:ext cx="4419600" cy="2492990"/>
          </a:xfrm>
          <a:prstGeom prst="rect">
            <a:avLst/>
          </a:prstGeom>
          <a:noFill/>
        </p:spPr>
        <p:txBody>
          <a:bodyPr wrap="square" rtlCol="0">
            <a:spAutoFit/>
          </a:bodyPr>
          <a:lstStyle/>
          <a:p>
            <a:r>
              <a:rPr lang="en-US" sz="2800" b="1" dirty="0" smtClean="0">
                <a:solidFill>
                  <a:srgbClr val="0066CC"/>
                </a:solidFill>
              </a:rPr>
              <a:t>NEW WAY – HSIP</a:t>
            </a:r>
          </a:p>
          <a:p>
            <a:r>
              <a:rPr lang="en-US" sz="2000" dirty="0" smtClean="0">
                <a:solidFill>
                  <a:srgbClr val="C0504D"/>
                </a:solidFill>
              </a:rPr>
              <a:t>(Highway Safety Improvement Program)</a:t>
            </a:r>
          </a:p>
          <a:p>
            <a:endParaRPr lang="en-US" sz="1200" dirty="0" smtClean="0">
              <a:solidFill>
                <a:srgbClr val="0066CC"/>
              </a:solidFill>
            </a:endParaRPr>
          </a:p>
          <a:p>
            <a:pPr marL="233363" indent="-233363">
              <a:buFont typeface="Arial" charset="0"/>
              <a:buChar char="•"/>
            </a:pPr>
            <a:r>
              <a:rPr lang="en-US" sz="2400" dirty="0" smtClean="0">
                <a:solidFill>
                  <a:srgbClr val="0066CC"/>
                </a:solidFill>
              </a:rPr>
              <a:t>Statewide Crash Types</a:t>
            </a:r>
          </a:p>
          <a:p>
            <a:pPr marL="233363" indent="-233363">
              <a:buFont typeface="Arial" charset="0"/>
              <a:buChar char="•"/>
            </a:pPr>
            <a:r>
              <a:rPr lang="en-US" sz="2400" dirty="0" smtClean="0">
                <a:solidFill>
                  <a:srgbClr val="0066CC"/>
                </a:solidFill>
              </a:rPr>
              <a:t>Systemic Corridor Enhancement</a:t>
            </a:r>
          </a:p>
          <a:p>
            <a:pPr marL="233363" indent="-233363">
              <a:buFont typeface="Arial" charset="0"/>
              <a:buChar char="•"/>
            </a:pPr>
            <a:r>
              <a:rPr lang="en-US" sz="2400" dirty="0" smtClean="0">
                <a:solidFill>
                  <a:srgbClr val="0066CC"/>
                </a:solidFill>
              </a:rPr>
              <a:t>Highway Safety Manual</a:t>
            </a:r>
          </a:p>
          <a:p>
            <a:pPr marL="233363" indent="-233363">
              <a:buFont typeface="Arial" charset="0"/>
              <a:buChar char="•"/>
            </a:pPr>
            <a:r>
              <a:rPr lang="en-US" sz="2400" dirty="0" smtClean="0">
                <a:solidFill>
                  <a:srgbClr val="0066CC"/>
                </a:solidFill>
              </a:rPr>
              <a:t>Strategic Highway Safety Plan</a:t>
            </a:r>
          </a:p>
        </p:txBody>
      </p:sp>
      <p:pic>
        <p:nvPicPr>
          <p:cNvPr id="22" name="Picture 2" descr="C:\Documents and Settings\jarrod.stanley\Desktop\old-couple-3.jpg"/>
          <p:cNvPicPr>
            <a:picLocks noChangeAspect="1" noChangeArrowheads="1"/>
          </p:cNvPicPr>
          <p:nvPr/>
        </p:nvPicPr>
        <p:blipFill>
          <a:blip r:embed="rId4" cstate="print"/>
          <a:srcRect/>
          <a:stretch>
            <a:fillRect/>
          </a:stretch>
        </p:blipFill>
        <p:spPr bwMode="auto">
          <a:xfrm>
            <a:off x="152400" y="3429000"/>
            <a:ext cx="4038601" cy="3168263"/>
          </a:xfrm>
          <a:prstGeom prst="rect">
            <a:avLst/>
          </a:prstGeom>
          <a:noFill/>
        </p:spPr>
      </p:pic>
      <p:pic>
        <p:nvPicPr>
          <p:cNvPr id="23" name="Picture 3" descr="C:\Documents and Settings\jarrod.stanley\Desktop\young-238x300.jpg"/>
          <p:cNvPicPr>
            <a:picLocks noChangeArrowheads="1"/>
          </p:cNvPicPr>
          <p:nvPr/>
        </p:nvPicPr>
        <p:blipFill>
          <a:blip r:embed="rId5" cstate="print"/>
          <a:srcRect/>
          <a:stretch>
            <a:fillRect/>
          </a:stretch>
        </p:blipFill>
        <p:spPr bwMode="auto">
          <a:xfrm>
            <a:off x="5169154" y="3429000"/>
            <a:ext cx="2755646" cy="3172968"/>
          </a:xfrm>
          <a:prstGeom prst="rect">
            <a:avLst/>
          </a:prstGeom>
          <a:noFill/>
        </p:spPr>
      </p:pic>
      <p:cxnSp>
        <p:nvCxnSpPr>
          <p:cNvPr id="25" name="Straight Connector 24"/>
          <p:cNvCxnSpPr/>
          <p:nvPr/>
        </p:nvCxnSpPr>
        <p:spPr>
          <a:xfrm>
            <a:off x="533400" y="1219200"/>
            <a:ext cx="3200400" cy="0"/>
          </a:xfrm>
          <a:prstGeom prst="line">
            <a:avLst/>
          </a:prstGeom>
          <a:ln w="15875">
            <a:solidFill>
              <a:srgbClr val="0066C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495800" y="1219200"/>
            <a:ext cx="4389120" cy="0"/>
          </a:xfrm>
          <a:prstGeom prst="line">
            <a:avLst/>
          </a:prstGeom>
          <a:ln w="15875">
            <a:solidFill>
              <a:srgbClr val="0066CC"/>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trip2.png"/>
          <p:cNvPicPr>
            <a:picLocks noChangeAspect="1"/>
          </p:cNvPicPr>
          <p:nvPr/>
        </p:nvPicPr>
        <p:blipFill>
          <a:blip r:embed="rId3"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4" cstate="print"/>
          <a:stretch>
            <a:fillRect/>
          </a:stretch>
        </p:blipFill>
        <p:spPr>
          <a:xfrm>
            <a:off x="7513071" y="4769266"/>
            <a:ext cx="761437" cy="771644"/>
          </a:xfrm>
          <a:prstGeom prst="rect">
            <a:avLst/>
          </a:prstGeom>
        </p:spPr>
      </p:pic>
      <p:pic>
        <p:nvPicPr>
          <p:cNvPr id="12"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2819400"/>
            <a:ext cx="4629150" cy="3086100"/>
          </a:xfrm>
          <a:prstGeom prst="rect">
            <a:avLst/>
          </a:prstGeom>
          <a:noFill/>
          <a:ln w="101600" cmpd="thickThin">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2"/>
          <p:cNvSpPr>
            <a:spLocks noChangeArrowheads="1"/>
          </p:cNvSpPr>
          <p:nvPr/>
        </p:nvSpPr>
        <p:spPr bwMode="auto">
          <a:xfrm>
            <a:off x="380999" y="173836"/>
            <a:ext cx="8763001" cy="275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defRPr/>
            </a:pPr>
            <a:r>
              <a:rPr lang="en-US" sz="4800" u="sng" dirty="0" smtClean="0">
                <a:solidFill>
                  <a:srgbClr val="0070C0"/>
                </a:solidFill>
                <a:latin typeface="Times New Roman" panose="02020603050405020304" pitchFamily="18" charset="0"/>
                <a:cs typeface="Times New Roman" panose="02020603050405020304" pitchFamily="18" charset="0"/>
              </a:rPr>
              <a:t>Project Improvements</a:t>
            </a:r>
            <a:endParaRPr lang="en-US" sz="4800" u="sng" dirty="0">
              <a:solidFill>
                <a:srgbClr val="0070C0"/>
              </a:solidFill>
              <a:latin typeface="Times New Roman" panose="02020603050405020304" pitchFamily="18" charset="0"/>
              <a:cs typeface="Times New Roman" panose="02020603050405020304" pitchFamily="18" charset="0"/>
            </a:endParaRPr>
          </a:p>
          <a:p>
            <a:pPr>
              <a:spcAft>
                <a:spcPts val="1200"/>
              </a:spcAft>
              <a:defRPr/>
            </a:pPr>
            <a:r>
              <a:rPr lang="en-US" sz="4000" dirty="0" smtClean="0">
                <a:solidFill>
                  <a:srgbClr val="0070C0"/>
                </a:solidFill>
                <a:latin typeface="Times New Roman" panose="02020603050405020304" pitchFamily="18" charset="0"/>
                <a:cs typeface="Times New Roman" panose="02020603050405020304" pitchFamily="18" charset="0"/>
              </a:rPr>
              <a:t>9. </a:t>
            </a:r>
            <a:r>
              <a:rPr lang="en-US" sz="4000" dirty="0">
                <a:solidFill>
                  <a:srgbClr val="0070C0"/>
                </a:solidFill>
                <a:latin typeface="Times New Roman" panose="02020603050405020304" pitchFamily="18" charset="0"/>
                <a:cs typeface="Times New Roman" panose="02020603050405020304" pitchFamily="18" charset="0"/>
              </a:rPr>
              <a:t>Tree Removal</a:t>
            </a:r>
          </a:p>
          <a:p>
            <a:pPr>
              <a:spcAft>
                <a:spcPts val="1200"/>
              </a:spcAft>
              <a:defRPr/>
            </a:pPr>
            <a:r>
              <a:rPr lang="en-US" sz="4000" dirty="0" smtClean="0">
                <a:solidFill>
                  <a:srgbClr val="0070C0"/>
                </a:solidFill>
                <a:latin typeface="Times New Roman" panose="02020603050405020304" pitchFamily="18" charset="0"/>
                <a:cs typeface="Times New Roman" panose="02020603050405020304" pitchFamily="18" charset="0"/>
              </a:rPr>
              <a:t>10. </a:t>
            </a:r>
            <a:r>
              <a:rPr lang="en-US" sz="4000" dirty="0">
                <a:solidFill>
                  <a:srgbClr val="0070C0"/>
                </a:solidFill>
                <a:latin typeface="Times New Roman" panose="02020603050405020304" pitchFamily="18" charset="0"/>
                <a:cs typeface="Times New Roman" panose="02020603050405020304" pitchFamily="18" charset="0"/>
              </a:rPr>
              <a:t>Tree Canopy </a:t>
            </a:r>
            <a:r>
              <a:rPr lang="en-US" sz="4000" dirty="0" smtClean="0">
                <a:solidFill>
                  <a:srgbClr val="0070C0"/>
                </a:solidFill>
                <a:latin typeface="Times New Roman" panose="02020603050405020304" pitchFamily="18" charset="0"/>
                <a:cs typeface="Times New Roman" panose="02020603050405020304" pitchFamily="18" charset="0"/>
              </a:rPr>
              <a:t>Cut</a:t>
            </a:r>
          </a:p>
          <a:p>
            <a:pPr>
              <a:spcAft>
                <a:spcPts val="1200"/>
              </a:spcAft>
              <a:defRPr/>
            </a:pPr>
            <a:endParaRPr lang="en-US" sz="4000" dirty="0">
              <a:solidFill>
                <a:srgbClr val="0070C0"/>
              </a:solidFill>
              <a:latin typeface="Times New Roman" panose="02020603050405020304" pitchFamily="18" charset="0"/>
              <a:cs typeface="Times New Roman" panose="02020603050405020304" pitchFamily="18" charset="0"/>
            </a:endParaRPr>
          </a:p>
          <a:p>
            <a:pPr algn="ctr">
              <a:spcAft>
                <a:spcPts val="600"/>
              </a:spcAft>
              <a:defRPr/>
            </a:pPr>
            <a:endParaRPr lang="en-US" sz="4800" dirty="0">
              <a:solidFill>
                <a:srgbClr val="0066CC"/>
              </a:solidFill>
              <a:effectLst>
                <a:outerShdw blurRad="38100" dist="38100" dir="2700000" algn="tl">
                  <a:srgbClr val="000000"/>
                </a:outerShdw>
              </a:effectLst>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6400" y="1295400"/>
            <a:ext cx="3140501" cy="4710752"/>
          </a:xfrm>
          <a:prstGeom prst="rect">
            <a:avLst/>
          </a:prstGeom>
          <a:ln w="101600" cmpd="thickThin">
            <a:solidFill>
              <a:srgbClr val="000000"/>
            </a:solidFill>
          </a:ln>
        </p:spPr>
      </p:pic>
      <p:sp>
        <p:nvSpPr>
          <p:cNvPr id="15" name="Rectangle 2"/>
          <p:cNvSpPr>
            <a:spLocks noChangeArrowheads="1"/>
          </p:cNvSpPr>
          <p:nvPr/>
        </p:nvSpPr>
        <p:spPr bwMode="auto">
          <a:xfrm>
            <a:off x="6477000" y="6096000"/>
            <a:ext cx="1295400" cy="59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r">
              <a:spcAft>
                <a:spcPts val="1200"/>
              </a:spcAft>
              <a:defRPr/>
            </a:pPr>
            <a:r>
              <a:rPr lang="en-US" sz="3600" dirty="0" smtClean="0">
                <a:solidFill>
                  <a:srgbClr val="0070C0"/>
                </a:solidFill>
                <a:latin typeface="Times New Roman" panose="02020603050405020304" pitchFamily="18" charset="0"/>
                <a:cs typeface="Times New Roman" panose="02020603050405020304" pitchFamily="18" charset="0"/>
              </a:rPr>
              <a:t>After</a:t>
            </a:r>
            <a:endParaRPr lang="en-US" sz="4800" dirty="0">
              <a:solidFill>
                <a:srgbClr val="0066CC"/>
              </a:solidFill>
              <a:effectLst>
                <a:outerShdw blurRad="38100" dist="38100" dir="2700000" algn="tl">
                  <a:srgbClr val="000000"/>
                </a:outerShdw>
              </a:effectLst>
            </a:endParaRPr>
          </a:p>
        </p:txBody>
      </p:sp>
      <p:sp>
        <p:nvSpPr>
          <p:cNvPr id="18" name="Rectangle 2"/>
          <p:cNvSpPr>
            <a:spLocks noChangeArrowheads="1"/>
          </p:cNvSpPr>
          <p:nvPr/>
        </p:nvSpPr>
        <p:spPr bwMode="auto">
          <a:xfrm>
            <a:off x="1956958" y="5930900"/>
            <a:ext cx="1477234" cy="60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r">
              <a:spcAft>
                <a:spcPts val="1200"/>
              </a:spcAft>
              <a:defRPr/>
            </a:pPr>
            <a:r>
              <a:rPr lang="en-US" sz="3600" dirty="0" smtClean="0">
                <a:solidFill>
                  <a:srgbClr val="0070C0"/>
                </a:solidFill>
                <a:latin typeface="Times New Roman" panose="02020603050405020304" pitchFamily="18" charset="0"/>
                <a:cs typeface="Times New Roman" panose="02020603050405020304" pitchFamily="18" charset="0"/>
              </a:rPr>
              <a:t>Before</a:t>
            </a:r>
            <a:endParaRPr lang="en-US" sz="4800" dirty="0">
              <a:solidFill>
                <a:srgbClr val="0066CC"/>
              </a:solidFill>
              <a:effectLst>
                <a:outerShdw blurRad="38100" dist="38100" dir="2700000" algn="tl">
                  <a:srgbClr val="000000"/>
                </a:outerShdw>
              </a:effectLst>
            </a:endParaRPr>
          </a:p>
        </p:txBody>
      </p:sp>
    </p:spTree>
    <p:extLst>
      <p:ext uri="{BB962C8B-B14F-4D97-AF65-F5344CB8AC3E}">
        <p14:creationId xmlns:p14="http://schemas.microsoft.com/office/powerpoint/2010/main" val="37546978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png"/>
          <p:cNvPicPr>
            <a:picLocks noChangeAspect="1"/>
          </p:cNvPicPr>
          <p:nvPr/>
        </p:nvPicPr>
        <p:blipFill>
          <a:blip r:embed="rId3" cstate="print"/>
          <a:stretch>
            <a:fillRect/>
          </a:stretch>
        </p:blipFill>
        <p:spPr>
          <a:xfrm>
            <a:off x="8153400" y="6253222"/>
            <a:ext cx="785936" cy="514431"/>
          </a:xfrm>
          <a:prstGeom prst="rect">
            <a:avLst/>
          </a:prstGeom>
        </p:spPr>
      </p:pic>
      <p:pic>
        <p:nvPicPr>
          <p:cNvPr id="13" name="Picture 12"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5" cstate="print"/>
          <a:stretch>
            <a:fillRect/>
          </a:stretch>
        </p:blipFill>
        <p:spPr>
          <a:xfrm>
            <a:off x="381000" y="5867400"/>
            <a:ext cx="761437" cy="771644"/>
          </a:xfrm>
          <a:prstGeom prst="rect">
            <a:avLst/>
          </a:prstGeom>
        </p:spPr>
      </p:pic>
      <p:pic>
        <p:nvPicPr>
          <p:cNvPr id="14"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10736" y="1981200"/>
            <a:ext cx="6210301" cy="4140200"/>
          </a:xfrm>
          <a:prstGeom prst="rect">
            <a:avLst/>
          </a:prstGeom>
          <a:noFill/>
          <a:ln w="101600" cmpd="thickThin">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2"/>
          <p:cNvSpPr>
            <a:spLocks noChangeArrowheads="1"/>
          </p:cNvSpPr>
          <p:nvPr/>
        </p:nvSpPr>
        <p:spPr bwMode="auto">
          <a:xfrm>
            <a:off x="380999" y="173836"/>
            <a:ext cx="8763001" cy="2750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defRPr/>
            </a:pPr>
            <a:r>
              <a:rPr lang="en-US" sz="4800" u="sng" dirty="0" smtClean="0">
                <a:solidFill>
                  <a:srgbClr val="0070C0"/>
                </a:solidFill>
                <a:latin typeface="Times New Roman" panose="02020603050405020304" pitchFamily="18" charset="0"/>
                <a:cs typeface="Times New Roman" panose="02020603050405020304" pitchFamily="18" charset="0"/>
              </a:rPr>
              <a:t>Project Improvements</a:t>
            </a:r>
            <a:endParaRPr lang="en-US" sz="4800" u="sng" dirty="0">
              <a:solidFill>
                <a:srgbClr val="0070C0"/>
              </a:solidFill>
              <a:latin typeface="Times New Roman" panose="02020603050405020304" pitchFamily="18" charset="0"/>
              <a:cs typeface="Times New Roman" panose="02020603050405020304" pitchFamily="18" charset="0"/>
            </a:endParaRPr>
          </a:p>
          <a:p>
            <a:pPr>
              <a:spcBef>
                <a:spcPts val="1200"/>
              </a:spcBef>
              <a:spcAft>
                <a:spcPts val="1200"/>
              </a:spcAft>
              <a:defRPr/>
            </a:pPr>
            <a:r>
              <a:rPr lang="en-US" sz="4000" dirty="0" smtClean="0">
                <a:solidFill>
                  <a:srgbClr val="0070C0"/>
                </a:solidFill>
                <a:latin typeface="Times New Roman" panose="02020603050405020304" pitchFamily="18" charset="0"/>
                <a:cs typeface="Times New Roman" panose="02020603050405020304" pitchFamily="18" charset="0"/>
              </a:rPr>
              <a:t>Tree Canopy Shading The Roadway</a:t>
            </a:r>
            <a:endParaRPr lang="en-US" sz="4000" dirty="0">
              <a:solidFill>
                <a:srgbClr val="0066CC"/>
              </a:solidFill>
              <a:effectLst>
                <a:outerShdw blurRad="38100" dist="38100" dir="2700000" algn="tl">
                  <a:srgbClr val="000000"/>
                </a:outerShdw>
              </a:effectLst>
            </a:endParaRPr>
          </a:p>
        </p:txBody>
      </p:sp>
    </p:spTree>
    <p:extLst>
      <p:ext uri="{BB962C8B-B14F-4D97-AF65-F5344CB8AC3E}">
        <p14:creationId xmlns:p14="http://schemas.microsoft.com/office/powerpoint/2010/main" val="36188852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png"/>
          <p:cNvPicPr>
            <a:picLocks noChangeAspect="1"/>
          </p:cNvPicPr>
          <p:nvPr/>
        </p:nvPicPr>
        <p:blipFill>
          <a:blip r:embed="rId3" cstate="print"/>
          <a:stretch>
            <a:fillRect/>
          </a:stretch>
        </p:blipFill>
        <p:spPr>
          <a:xfrm>
            <a:off x="8153400" y="6070354"/>
            <a:ext cx="785936" cy="514431"/>
          </a:xfrm>
          <a:prstGeom prst="rect">
            <a:avLst/>
          </a:prstGeom>
        </p:spPr>
      </p:pic>
      <p:pic>
        <p:nvPicPr>
          <p:cNvPr id="13" name="Picture 12"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5" cstate="print"/>
          <a:stretch>
            <a:fillRect/>
          </a:stretch>
        </p:blipFill>
        <p:spPr>
          <a:xfrm>
            <a:off x="52152" y="6070341"/>
            <a:ext cx="761437" cy="771644"/>
          </a:xfrm>
          <a:prstGeom prst="rect">
            <a:avLst/>
          </a:prstGeom>
        </p:spPr>
      </p:pic>
      <p:sp>
        <p:nvSpPr>
          <p:cNvPr id="17" name="Rectangle 2"/>
          <p:cNvSpPr>
            <a:spLocks noChangeArrowheads="1"/>
          </p:cNvSpPr>
          <p:nvPr/>
        </p:nvSpPr>
        <p:spPr bwMode="auto">
          <a:xfrm>
            <a:off x="380999" y="279948"/>
            <a:ext cx="8763001" cy="112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defRPr/>
            </a:pPr>
            <a:r>
              <a:rPr lang="en-US" sz="4800" u="sng" dirty="0" smtClean="0">
                <a:solidFill>
                  <a:srgbClr val="0070C0"/>
                </a:solidFill>
                <a:latin typeface="Times New Roman" panose="02020603050405020304" pitchFamily="18" charset="0"/>
                <a:cs typeface="Times New Roman" panose="02020603050405020304" pitchFamily="18" charset="0"/>
              </a:rPr>
              <a:t>Project Improvements</a:t>
            </a:r>
            <a:endParaRPr lang="en-US" sz="4800" u="sng" dirty="0">
              <a:solidFill>
                <a:srgbClr val="0070C0"/>
              </a:solidFill>
              <a:latin typeface="Times New Roman" panose="02020603050405020304" pitchFamily="18" charset="0"/>
              <a:cs typeface="Times New Roman" panose="02020603050405020304" pitchFamily="18" charset="0"/>
            </a:endParaRPr>
          </a:p>
          <a:p>
            <a:pPr algn="ctr">
              <a:spcAft>
                <a:spcPts val="600"/>
              </a:spcAft>
              <a:defRPr/>
            </a:pPr>
            <a:endParaRPr lang="en-US" sz="4800" dirty="0">
              <a:solidFill>
                <a:srgbClr val="0066CC"/>
              </a:solidFill>
              <a:effectLst>
                <a:outerShdw blurRad="38100" dist="38100" dir="2700000" algn="tl">
                  <a:srgbClr val="000000"/>
                </a:outerShdw>
              </a:effectLst>
            </a:endParaRPr>
          </a:p>
        </p:txBody>
      </p:sp>
      <p:sp>
        <p:nvSpPr>
          <p:cNvPr id="15" name="Rectangle 2"/>
          <p:cNvSpPr>
            <a:spLocks noChangeArrowheads="1"/>
          </p:cNvSpPr>
          <p:nvPr/>
        </p:nvSpPr>
        <p:spPr bwMode="auto">
          <a:xfrm>
            <a:off x="5562600" y="5381860"/>
            <a:ext cx="1477234" cy="60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r">
              <a:spcAft>
                <a:spcPts val="1200"/>
              </a:spcAft>
              <a:defRPr/>
            </a:pPr>
            <a:r>
              <a:rPr lang="en-US" sz="3600" dirty="0" smtClean="0">
                <a:solidFill>
                  <a:srgbClr val="0070C0"/>
                </a:solidFill>
                <a:latin typeface="Times New Roman" panose="02020603050405020304" pitchFamily="18" charset="0"/>
                <a:cs typeface="Times New Roman" panose="02020603050405020304" pitchFamily="18" charset="0"/>
              </a:rPr>
              <a:t>After</a:t>
            </a:r>
            <a:endParaRPr lang="en-US" sz="4800" dirty="0">
              <a:solidFill>
                <a:srgbClr val="0066CC"/>
              </a:solidFill>
              <a:effectLst>
                <a:outerShdw blurRad="38100" dist="38100" dir="2700000" algn="tl">
                  <a:srgbClr val="000000"/>
                </a:outerShdw>
              </a:effectLst>
            </a:endParaRPr>
          </a:p>
        </p:txBody>
      </p:sp>
      <p:sp>
        <p:nvSpPr>
          <p:cNvPr id="18" name="Rectangle 2"/>
          <p:cNvSpPr>
            <a:spLocks noChangeArrowheads="1"/>
          </p:cNvSpPr>
          <p:nvPr/>
        </p:nvSpPr>
        <p:spPr bwMode="auto">
          <a:xfrm>
            <a:off x="1752600" y="5674900"/>
            <a:ext cx="1477234" cy="602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r">
              <a:spcAft>
                <a:spcPts val="1200"/>
              </a:spcAft>
              <a:defRPr/>
            </a:pPr>
            <a:r>
              <a:rPr lang="en-US" sz="3600" dirty="0" smtClean="0">
                <a:solidFill>
                  <a:srgbClr val="0070C0"/>
                </a:solidFill>
                <a:latin typeface="Times New Roman" panose="02020603050405020304" pitchFamily="18" charset="0"/>
                <a:cs typeface="Times New Roman" panose="02020603050405020304" pitchFamily="18" charset="0"/>
              </a:rPr>
              <a:t>Before</a:t>
            </a:r>
            <a:endParaRPr lang="en-US" sz="4800" dirty="0">
              <a:solidFill>
                <a:srgbClr val="0066CC"/>
              </a:solidFill>
              <a:effectLst>
                <a:outerShdw blurRad="38100" dist="38100" dir="2700000" algn="tl">
                  <a:srgbClr val="000000"/>
                </a:outerShdw>
              </a:effectLst>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0" y="1295400"/>
            <a:ext cx="3355256" cy="4002901"/>
          </a:xfrm>
          <a:prstGeom prst="rect">
            <a:avLst/>
          </a:prstGeom>
          <a:ln w="101600" cmpd="thickThin">
            <a:solidFill>
              <a:srgbClr val="000000"/>
            </a:solidFill>
          </a:ln>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6360" y="1269868"/>
            <a:ext cx="2702643" cy="4053965"/>
          </a:xfrm>
          <a:prstGeom prst="rect">
            <a:avLst/>
          </a:prstGeom>
          <a:ln w="101600" cmpd="thickThin">
            <a:solidFill>
              <a:srgbClr val="000000"/>
            </a:solidFill>
          </a:ln>
        </p:spPr>
      </p:pic>
    </p:spTree>
    <p:extLst>
      <p:ext uri="{BB962C8B-B14F-4D97-AF65-F5344CB8AC3E}">
        <p14:creationId xmlns:p14="http://schemas.microsoft.com/office/powerpoint/2010/main" val="35919915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ale.png"/>
          <p:cNvPicPr>
            <a:picLocks noChangeAspect="1"/>
          </p:cNvPicPr>
          <p:nvPr/>
        </p:nvPicPr>
        <p:blipFill>
          <a:blip r:embed="rId2" cstate="print"/>
          <a:stretch>
            <a:fillRect/>
          </a:stretch>
        </p:blipFill>
        <p:spPr>
          <a:xfrm>
            <a:off x="3127901" y="6026411"/>
            <a:ext cx="2888197" cy="710838"/>
          </a:xfrm>
          <a:prstGeom prst="rect">
            <a:avLst/>
          </a:prstGeom>
        </p:spPr>
      </p:pic>
      <p:pic>
        <p:nvPicPr>
          <p:cNvPr id="9" name="Picture 8" descr="logo.png"/>
          <p:cNvPicPr>
            <a:picLocks noChangeAspect="1"/>
          </p:cNvPicPr>
          <p:nvPr/>
        </p:nvPicPr>
        <p:blipFill>
          <a:blip r:embed="rId3" cstate="print"/>
          <a:stretch>
            <a:fillRect/>
          </a:stretch>
        </p:blipFill>
        <p:spPr>
          <a:xfrm>
            <a:off x="8141995" y="6124615"/>
            <a:ext cx="785936" cy="514431"/>
          </a:xfrm>
          <a:prstGeom prst="rect">
            <a:avLst/>
          </a:prstGeom>
        </p:spPr>
      </p:pic>
      <p:pic>
        <p:nvPicPr>
          <p:cNvPr id="13" name="Picture 12"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6" name="Rectangle 15"/>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ky logo.png"/>
          <p:cNvPicPr>
            <a:picLocks noChangeAspect="1"/>
          </p:cNvPicPr>
          <p:nvPr/>
        </p:nvPicPr>
        <p:blipFill>
          <a:blip r:embed="rId5" cstate="print"/>
          <a:stretch>
            <a:fillRect/>
          </a:stretch>
        </p:blipFill>
        <p:spPr>
          <a:xfrm>
            <a:off x="467434" y="5929150"/>
            <a:ext cx="761437" cy="771644"/>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71601" y="1682752"/>
            <a:ext cx="6400800" cy="4267200"/>
          </a:xfrm>
          <a:prstGeom prst="rect">
            <a:avLst/>
          </a:prstGeom>
          <a:ln w="101600" cmpd="thickThin">
            <a:solidFill>
              <a:srgbClr val="000000"/>
            </a:solidFill>
          </a:ln>
        </p:spPr>
      </p:pic>
      <p:sp>
        <p:nvSpPr>
          <p:cNvPr id="14" name="Rectangle 2"/>
          <p:cNvSpPr>
            <a:spLocks noChangeArrowheads="1"/>
          </p:cNvSpPr>
          <p:nvPr/>
        </p:nvSpPr>
        <p:spPr bwMode="auto">
          <a:xfrm>
            <a:off x="686363" y="200249"/>
            <a:ext cx="7848600" cy="123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algn="ctr">
              <a:spcAft>
                <a:spcPts val="600"/>
              </a:spcAft>
              <a:defRPr/>
            </a:pPr>
            <a:r>
              <a:rPr lang="en-US" sz="8800" dirty="0" smtClean="0">
                <a:solidFill>
                  <a:srgbClr val="0070C0"/>
                </a:solidFill>
                <a:latin typeface="Times New Roman" panose="02020603050405020304" pitchFamily="18" charset="0"/>
                <a:cs typeface="Times New Roman" panose="02020603050405020304" pitchFamily="18" charset="0"/>
              </a:rPr>
              <a:t>Questions?</a:t>
            </a:r>
            <a:endParaRPr lang="en-US" sz="4800" dirty="0">
              <a:solidFill>
                <a:srgbClr val="0070C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5" name="Picture 4" descr="Cones.png"/>
          <p:cNvPicPr>
            <a:picLocks noChangeAspect="1"/>
          </p:cNvPicPr>
          <p:nvPr/>
        </p:nvPicPr>
        <p:blipFill>
          <a:blip r:embed="rId7" cstate="print"/>
          <a:stretch>
            <a:fillRect/>
          </a:stretch>
        </p:blipFill>
        <p:spPr>
          <a:xfrm>
            <a:off x="825990" y="1405543"/>
            <a:ext cx="760516" cy="745983"/>
          </a:xfrm>
          <a:prstGeom prst="rect">
            <a:avLst/>
          </a:prstGeom>
        </p:spPr>
      </p:pic>
      <p:pic>
        <p:nvPicPr>
          <p:cNvPr id="6" name="Picture 5" descr="Barrel.png"/>
          <p:cNvPicPr>
            <a:picLocks noChangeAspect="1"/>
          </p:cNvPicPr>
          <p:nvPr/>
        </p:nvPicPr>
        <p:blipFill>
          <a:blip r:embed="rId8" cstate="print"/>
          <a:stretch>
            <a:fillRect/>
          </a:stretch>
        </p:blipFill>
        <p:spPr>
          <a:xfrm rot="727738">
            <a:off x="7685408" y="4896664"/>
            <a:ext cx="610441" cy="1084585"/>
          </a:xfrm>
          <a:prstGeom prst="rect">
            <a:avLst/>
          </a:prstGeom>
        </p:spPr>
      </p:pic>
    </p:spTree>
    <p:extLst>
      <p:ext uri="{BB962C8B-B14F-4D97-AF65-F5344CB8AC3E}">
        <p14:creationId xmlns:p14="http://schemas.microsoft.com/office/powerpoint/2010/main" val="37049290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vert="horz" lIns="91440" tIns="45720" rIns="91440" bIns="45720" rtlCol="0" anchor="ctr">
            <a:noAutofit/>
          </a:bodyPr>
          <a:lstStyle/>
          <a:p>
            <a:r>
              <a:rPr lang="en-US" sz="4000" u="sng" dirty="0" smtClean="0">
                <a:solidFill>
                  <a:srgbClr val="0066CC"/>
                </a:solidFill>
              </a:rPr>
              <a:t>Why alter business practices?</a:t>
            </a:r>
            <a:endParaRPr lang="en-US" sz="4000" u="sng" dirty="0">
              <a:solidFill>
                <a:srgbClr val="0066CC"/>
              </a:solidFill>
            </a:endParaRPr>
          </a:p>
        </p:txBody>
      </p:sp>
      <p:sp>
        <p:nvSpPr>
          <p:cNvPr id="4" name="TextBox 3"/>
          <p:cNvSpPr txBox="1"/>
          <p:nvPr/>
        </p:nvSpPr>
        <p:spPr>
          <a:xfrm>
            <a:off x="457200" y="1600200"/>
            <a:ext cx="8305800" cy="5154513"/>
          </a:xfrm>
          <a:prstGeom prst="rect">
            <a:avLst/>
          </a:prstGeom>
          <a:noFill/>
        </p:spPr>
        <p:txBody>
          <a:bodyPr wrap="square" rtlCol="0">
            <a:spAutoFit/>
          </a:bodyPr>
          <a:lstStyle/>
          <a:p>
            <a:pPr marL="233363" indent="-233363">
              <a:buFont typeface="Arial" charset="0"/>
              <a:buChar char="•"/>
            </a:pPr>
            <a:r>
              <a:rPr lang="en-US" sz="2800" dirty="0" smtClean="0">
                <a:solidFill>
                  <a:srgbClr val="0066CC"/>
                </a:solidFill>
              </a:rPr>
              <a:t>We had Successful HES Projects</a:t>
            </a:r>
          </a:p>
          <a:p>
            <a:pPr marL="233363" indent="-233363">
              <a:buFont typeface="Arial" charset="0"/>
              <a:buChar char="•"/>
            </a:pPr>
            <a:r>
              <a:rPr lang="en-US" sz="2800" dirty="0" smtClean="0">
                <a:solidFill>
                  <a:srgbClr val="0066CC"/>
                </a:solidFill>
              </a:rPr>
              <a:t>But…Fatalities &amp; Serious Injuries were still rising:</a:t>
            </a:r>
          </a:p>
          <a:p>
            <a:pPr marL="233363" indent="-233363"/>
            <a:endParaRPr lang="en-US" sz="3000" dirty="0" smtClean="0">
              <a:solidFill>
                <a:srgbClr val="0066CC"/>
              </a:solidFill>
            </a:endParaRPr>
          </a:p>
          <a:p>
            <a:pPr marL="233363" indent="-233363"/>
            <a:endParaRPr lang="en-US" sz="3000" dirty="0" smtClean="0">
              <a:solidFill>
                <a:srgbClr val="0066CC"/>
              </a:solidFill>
            </a:endParaRPr>
          </a:p>
          <a:p>
            <a:pPr marL="233363" indent="-233363"/>
            <a:endParaRPr lang="en-US" sz="3000" dirty="0" smtClean="0">
              <a:solidFill>
                <a:srgbClr val="0066CC"/>
              </a:solidFill>
            </a:endParaRPr>
          </a:p>
          <a:p>
            <a:pPr marL="233363" indent="-233363"/>
            <a:endParaRPr lang="en-US" sz="3000" dirty="0" smtClean="0">
              <a:solidFill>
                <a:srgbClr val="0066CC"/>
              </a:solidFill>
            </a:endParaRPr>
          </a:p>
          <a:p>
            <a:pPr marL="233363" indent="-233363"/>
            <a:endParaRPr lang="en-US" sz="3000" dirty="0" smtClean="0">
              <a:solidFill>
                <a:srgbClr val="0066CC"/>
              </a:solidFill>
            </a:endParaRPr>
          </a:p>
          <a:p>
            <a:pPr marL="233363" indent="-233363"/>
            <a:endParaRPr lang="en-US" sz="3000" dirty="0" smtClean="0">
              <a:solidFill>
                <a:srgbClr val="0066CC"/>
              </a:solidFill>
            </a:endParaRPr>
          </a:p>
          <a:p>
            <a:pPr marL="233363" indent="-233363"/>
            <a:endParaRPr lang="en-US" sz="3000" dirty="0" smtClean="0">
              <a:solidFill>
                <a:srgbClr val="0066CC"/>
              </a:solidFill>
            </a:endParaRPr>
          </a:p>
          <a:p>
            <a:pPr marL="233363" indent="-233363"/>
            <a:endParaRPr lang="en-US" sz="3000" dirty="0" smtClean="0">
              <a:solidFill>
                <a:srgbClr val="0066CC"/>
              </a:solidFill>
            </a:endParaRPr>
          </a:p>
          <a:p>
            <a:pPr marL="233363" indent="-233363">
              <a:buFont typeface="Arial" charset="0"/>
              <a:buChar char="•"/>
            </a:pPr>
            <a:r>
              <a:rPr lang="en-US" sz="2800" dirty="0" smtClean="0">
                <a:solidFill>
                  <a:srgbClr val="0066CC"/>
                </a:solidFill>
              </a:rPr>
              <a:t>To put it simply:  </a:t>
            </a:r>
            <a:r>
              <a:rPr lang="en-US" sz="2800" b="1" dirty="0" smtClean="0">
                <a:solidFill>
                  <a:srgbClr val="0066CC"/>
                </a:solidFill>
              </a:rPr>
              <a:t>WE WERE NOT MEETING OUR GOAL</a:t>
            </a:r>
            <a:endParaRPr lang="en-US" dirty="0" smtClean="0">
              <a:solidFill>
                <a:srgbClr val="0066CC"/>
              </a:solidFill>
            </a:endParaRPr>
          </a:p>
        </p:txBody>
      </p:sp>
      <p:graphicFrame>
        <p:nvGraphicFramePr>
          <p:cNvPr id="8" name="Content Placeholder 7"/>
          <p:cNvGraphicFramePr>
            <a:graphicFrameLocks noGrp="1"/>
          </p:cNvGraphicFramePr>
          <p:nvPr>
            <p:ph sz="quarter" idx="1"/>
          </p:nvPr>
        </p:nvGraphicFramePr>
        <p:xfrm>
          <a:off x="1371600" y="2743200"/>
          <a:ext cx="5486400" cy="33528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11" name="Rectangle 10"/>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68382172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vert="horz" lIns="91440" tIns="45720" rIns="91440" bIns="45720" rtlCol="0" anchor="ctr">
            <a:noAutofit/>
          </a:bodyPr>
          <a:lstStyle/>
          <a:p>
            <a:r>
              <a:rPr lang="en-US" sz="4000" u="sng" dirty="0" smtClean="0">
                <a:solidFill>
                  <a:srgbClr val="0066CC"/>
                </a:solidFill>
              </a:rPr>
              <a:t>Effect of HSIP</a:t>
            </a:r>
          </a:p>
        </p:txBody>
      </p:sp>
      <p:sp>
        <p:nvSpPr>
          <p:cNvPr id="4" name="TextBox 3"/>
          <p:cNvSpPr txBox="1"/>
          <p:nvPr/>
        </p:nvSpPr>
        <p:spPr>
          <a:xfrm>
            <a:off x="457200" y="1524000"/>
            <a:ext cx="8305800" cy="523220"/>
          </a:xfrm>
          <a:prstGeom prst="rect">
            <a:avLst/>
          </a:prstGeom>
          <a:noFill/>
        </p:spPr>
        <p:txBody>
          <a:bodyPr wrap="square" rtlCol="0">
            <a:spAutoFit/>
          </a:bodyPr>
          <a:lstStyle/>
          <a:p>
            <a:pPr marL="233363" indent="-233363">
              <a:buFont typeface="Arial" charset="0"/>
              <a:buChar char="•"/>
            </a:pPr>
            <a:r>
              <a:rPr lang="en-US" sz="2800" dirty="0" smtClean="0">
                <a:solidFill>
                  <a:srgbClr val="0066CC"/>
                </a:solidFill>
              </a:rPr>
              <a:t>Began Transition to HSIP in late 2005</a:t>
            </a:r>
          </a:p>
        </p:txBody>
      </p:sp>
      <p:graphicFrame>
        <p:nvGraphicFramePr>
          <p:cNvPr id="8" name="Chart 7"/>
          <p:cNvGraphicFramePr/>
          <p:nvPr/>
        </p:nvGraphicFramePr>
        <p:xfrm>
          <a:off x="533400" y="2133600"/>
          <a:ext cx="8077200" cy="342900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strip2.png"/>
          <p:cNvPicPr>
            <a:picLocks noChangeAspect="1"/>
          </p:cNvPicPr>
          <p:nvPr/>
        </p:nvPicPr>
        <p:blipFill>
          <a:blip r:embed="rId4"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pic>
        <p:nvPicPr>
          <p:cNvPr id="6" name="Picture 5" descr="logo.png"/>
          <p:cNvPicPr>
            <a:picLocks noChangeAspect="1"/>
          </p:cNvPicPr>
          <p:nvPr/>
        </p:nvPicPr>
        <p:blipFill>
          <a:blip r:embed="rId5" cstate="print"/>
          <a:stretch>
            <a:fillRect/>
          </a:stretch>
        </p:blipFill>
        <p:spPr>
          <a:xfrm>
            <a:off x="8001000" y="6019800"/>
            <a:ext cx="785936" cy="514431"/>
          </a:xfrm>
          <a:prstGeom prst="rect">
            <a:avLst/>
          </a:prstGeom>
        </p:spPr>
      </p:pic>
      <p:pic>
        <p:nvPicPr>
          <p:cNvPr id="7" name="Picture 6" descr="ky logo.png"/>
          <p:cNvPicPr>
            <a:picLocks noChangeAspect="1"/>
          </p:cNvPicPr>
          <p:nvPr/>
        </p:nvPicPr>
        <p:blipFill>
          <a:blip r:embed="rId6" cstate="print"/>
          <a:stretch>
            <a:fillRect/>
          </a:stretch>
        </p:blipFill>
        <p:spPr>
          <a:xfrm>
            <a:off x="686363" y="5867402"/>
            <a:ext cx="761437" cy="771644"/>
          </a:xfrm>
          <a:prstGeom prst="rect">
            <a:avLst/>
          </a:prstGeom>
        </p:spPr>
      </p:pic>
      <p:pic>
        <p:nvPicPr>
          <p:cNvPr id="9" name="Picture 8" descr="Cones.png"/>
          <p:cNvPicPr>
            <a:picLocks noChangeAspect="1"/>
          </p:cNvPicPr>
          <p:nvPr/>
        </p:nvPicPr>
        <p:blipFill>
          <a:blip r:embed="rId7" cstate="print"/>
          <a:stretch>
            <a:fillRect/>
          </a:stretch>
        </p:blipFill>
        <p:spPr>
          <a:xfrm>
            <a:off x="1981200" y="5943600"/>
            <a:ext cx="760516" cy="745983"/>
          </a:xfrm>
          <a:prstGeom prst="rect">
            <a:avLst/>
          </a:prstGeom>
        </p:spPr>
      </p:pic>
      <p:pic>
        <p:nvPicPr>
          <p:cNvPr id="10" name="Picture 9" descr="scale.png"/>
          <p:cNvPicPr>
            <a:picLocks noChangeAspect="1"/>
          </p:cNvPicPr>
          <p:nvPr/>
        </p:nvPicPr>
        <p:blipFill>
          <a:blip r:embed="rId8" cstate="print"/>
          <a:stretch>
            <a:fillRect/>
          </a:stretch>
        </p:blipFill>
        <p:spPr>
          <a:xfrm>
            <a:off x="3048000" y="5760864"/>
            <a:ext cx="3726397" cy="917134"/>
          </a:xfrm>
          <a:prstGeom prst="rect">
            <a:avLst/>
          </a:prstGeom>
        </p:spPr>
      </p:pic>
      <p:pic>
        <p:nvPicPr>
          <p:cNvPr id="11" name="Picture 10" descr="Barrel.png"/>
          <p:cNvPicPr>
            <a:picLocks noChangeAspect="1"/>
          </p:cNvPicPr>
          <p:nvPr/>
        </p:nvPicPr>
        <p:blipFill>
          <a:blip r:embed="rId9" cstate="print"/>
          <a:stretch>
            <a:fillRect/>
          </a:stretch>
        </p:blipFill>
        <p:spPr>
          <a:xfrm>
            <a:off x="7085759" y="5638800"/>
            <a:ext cx="610441" cy="1084585"/>
          </a:xfrm>
          <a:prstGeom prst="rect">
            <a:avLst/>
          </a:prstGeom>
        </p:spPr>
      </p:pic>
      <p:sp>
        <p:nvSpPr>
          <p:cNvPr id="13" name="Rectangle 12"/>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68382172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r>
              <a:rPr lang="en-US" sz="4000" u="sng" dirty="0" smtClean="0">
                <a:solidFill>
                  <a:srgbClr val="0066CC"/>
                </a:solidFill>
              </a:rPr>
              <a:t>Crash locations are random !!</a:t>
            </a:r>
          </a:p>
        </p:txBody>
      </p:sp>
      <p:pic>
        <p:nvPicPr>
          <p:cNvPr id="4" name="Content Placeholder 3" descr="wheel.jpg"/>
          <p:cNvPicPr>
            <a:picLocks noGrp="1" noChangeAspect="1"/>
          </p:cNvPicPr>
          <p:nvPr>
            <p:ph sz="quarter" idx="1"/>
          </p:nvPr>
        </p:nvPicPr>
        <p:blipFill>
          <a:blip r:embed="rId3" cstate="print"/>
          <a:stretch>
            <a:fillRect/>
          </a:stretch>
        </p:blipFill>
        <p:spPr>
          <a:xfrm>
            <a:off x="2081107" y="1440413"/>
            <a:ext cx="5005493" cy="4884187"/>
          </a:xfrm>
        </p:spPr>
      </p:pic>
      <p:pic>
        <p:nvPicPr>
          <p:cNvPr id="5" name="Picture 4" descr="logo.png"/>
          <p:cNvPicPr>
            <a:picLocks noChangeAspect="1"/>
          </p:cNvPicPr>
          <p:nvPr/>
        </p:nvPicPr>
        <p:blipFill>
          <a:blip r:embed="rId4" cstate="print"/>
          <a:stretch>
            <a:fillRect/>
          </a:stretch>
        </p:blipFill>
        <p:spPr>
          <a:xfrm>
            <a:off x="7848600" y="6019800"/>
            <a:ext cx="785936" cy="514431"/>
          </a:xfrm>
          <a:prstGeom prst="rect">
            <a:avLst/>
          </a:prstGeom>
        </p:spPr>
      </p:pic>
      <p:pic>
        <p:nvPicPr>
          <p:cNvPr id="6" name="Picture 5" descr="ky logo.png"/>
          <p:cNvPicPr>
            <a:picLocks noChangeAspect="1"/>
          </p:cNvPicPr>
          <p:nvPr/>
        </p:nvPicPr>
        <p:blipFill>
          <a:blip r:embed="rId5" cstate="print"/>
          <a:stretch>
            <a:fillRect/>
          </a:stretch>
        </p:blipFill>
        <p:spPr>
          <a:xfrm>
            <a:off x="533963" y="5867402"/>
            <a:ext cx="761437" cy="771644"/>
          </a:xfrm>
          <a:prstGeom prst="rect">
            <a:avLst/>
          </a:prstGeom>
        </p:spPr>
      </p:pic>
      <p:pic>
        <p:nvPicPr>
          <p:cNvPr id="7" name="Picture 6" descr="strip2.png"/>
          <p:cNvPicPr>
            <a:picLocks noChangeAspect="1"/>
          </p:cNvPicPr>
          <p:nvPr/>
        </p:nvPicPr>
        <p:blipFill>
          <a:blip r:embed="rId6" cstate="print"/>
          <a:stretch>
            <a:fillRect/>
          </a:stretch>
        </p:blipFill>
        <p:spPr>
          <a:xfrm>
            <a:off x="0" y="0"/>
            <a:ext cx="9144000" cy="360528"/>
          </a:xfrm>
          <a:prstGeom prst="rect">
            <a:avLst/>
          </a:prstGeom>
          <a:effectLst>
            <a:outerShdw blurRad="50800" dist="38100" dir="2700000" algn="tl" rotWithShape="0">
              <a:prstClr val="black">
                <a:alpha val="40000"/>
              </a:prstClr>
            </a:outerShdw>
          </a:effectLst>
        </p:spPr>
      </p:pic>
      <p:sp>
        <p:nvSpPr>
          <p:cNvPr id="8" name="Rectangle 7"/>
          <p:cNvSpPr/>
          <p:nvPr/>
        </p:nvSpPr>
        <p:spPr>
          <a:xfrm>
            <a:off x="0" y="0"/>
            <a:ext cx="9144000" cy="76200"/>
          </a:xfrm>
          <a:prstGeom prst="rect">
            <a:avLst/>
          </a:prstGeom>
          <a:solidFill>
            <a:srgbClr val="FF5A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cSld>
  <p:clrMapOvr>
    <a:masterClrMapping/>
  </p:clrMapOvr>
  <p:transition>
    <p:pull dir="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0F30E28F43D84881B1E447717B93F8" ma:contentTypeVersion="7" ma:contentTypeDescription="Create a new document." ma:contentTypeScope="" ma:versionID="b748e49c15c57adbcf31b8296ec0e051">
  <xsd:schema xmlns:xsd="http://www.w3.org/2001/XMLSchema" xmlns:xs="http://www.w3.org/2001/XMLSchema" xmlns:p="http://schemas.microsoft.com/office/2006/metadata/properties" xmlns:ns2="b47a5aad-adfb-4dac-9d3f-47090e67d565" targetNamespace="http://schemas.microsoft.com/office/2006/metadata/properties" ma:root="true" ma:fieldsID="10e404f992e9072f4276d4f787b18ba3" ns2:_="">
    <xsd:import namespace="b47a5aad-adfb-4dac-9d3f-47090e67d565"/>
    <xsd:element name="properties">
      <xsd:complexType>
        <xsd:sequence>
          <xsd:element name="documentManagement">
            <xsd:complexType>
              <xsd:all>
                <xsd:element ref="ns2:Speakers" minOccurs="0"/>
                <xsd:element ref="ns2:Day" minOccurs="0"/>
                <xsd:element ref="ns2:Year" minOccurs="0"/>
                <xsd:element ref="ns2:Se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a5aad-adfb-4dac-9d3f-47090e67d565" elementFormDefault="qualified">
    <xsd:import namespace="http://schemas.microsoft.com/office/2006/documentManagement/types"/>
    <xsd:import namespace="http://schemas.microsoft.com/office/infopath/2007/PartnerControls"/>
    <xsd:element name="Speakers" ma:index="4" nillable="true" ma:displayName="Speakers" ma:internalName="Speakers" ma:readOnly="false">
      <xsd:simpleType>
        <xsd:restriction base="dms:Note">
          <xsd:maxLength value="255"/>
        </xsd:restriction>
      </xsd:simpleType>
    </xsd:element>
    <xsd:element name="Day" ma:index="5" nillable="true" ma:displayName="Day" ma:internalName="Day" ma:readOnly="false">
      <xsd:simpleType>
        <xsd:restriction base="dms:Text">
          <xsd:maxLength value="255"/>
        </xsd:restriction>
      </xsd:simpleType>
    </xsd:element>
    <xsd:element name="Year" ma:index="6" nillable="true" ma:displayName="Year" ma:internalName="Year" ma:readOnly="false">
      <xsd:simpleType>
        <xsd:restriction base="dms:Text">
          <xsd:maxLength value="255"/>
        </xsd:restriction>
      </xsd:simpleType>
    </xsd:element>
    <xsd:element name="Section" ma:index="7" nillable="true" ma:displayName="Section" ma:internalName="Section"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peakers xmlns="b47a5aad-adfb-4dac-9d3f-47090e67d565">Keith Damron, Peter Overmohle, Michael Vaughn, Matt Simpson</Speakers>
    <Year xmlns="b47a5aad-adfb-4dac-9d3f-47090e67d565">2015</Year>
    <Section xmlns="b47a5aad-adfb-4dac-9d3f-47090e67d565">Project Highlights</Section>
    <Day xmlns="b47a5aad-adfb-4dac-9d3f-47090e67d565">Wednesday</Day>
  </documentManagement>
</p:properties>
</file>

<file path=customXml/itemProps1.xml><?xml version="1.0" encoding="utf-8"?>
<ds:datastoreItem xmlns:ds="http://schemas.openxmlformats.org/officeDocument/2006/customXml" ds:itemID="{58B12D23-ACFE-4EEF-AD6D-54218F1D8D0D}"/>
</file>

<file path=customXml/itemProps2.xml><?xml version="1.0" encoding="utf-8"?>
<ds:datastoreItem xmlns:ds="http://schemas.openxmlformats.org/officeDocument/2006/customXml" ds:itemID="{2D00F49D-ABD3-4ECE-8348-1AD7664AF1A6}"/>
</file>

<file path=customXml/itemProps3.xml><?xml version="1.0" encoding="utf-8"?>
<ds:datastoreItem xmlns:ds="http://schemas.openxmlformats.org/officeDocument/2006/customXml" ds:itemID="{4652A2E8-257E-4822-B47D-43C869504986}"/>
</file>

<file path=docProps/app.xml><?xml version="1.0" encoding="utf-8"?>
<Properties xmlns="http://schemas.openxmlformats.org/officeDocument/2006/extended-properties" xmlns:vt="http://schemas.openxmlformats.org/officeDocument/2006/docPropsVTypes">
  <Template/>
  <TotalTime>1980</TotalTime>
  <Words>2997</Words>
  <Application>Microsoft Office PowerPoint</Application>
  <PresentationFormat>On-screen Show (4:3)</PresentationFormat>
  <Paragraphs>644</Paragraphs>
  <Slides>63</Slides>
  <Notes>61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63</vt:i4>
      </vt:variant>
    </vt:vector>
  </HeadingPairs>
  <TitlesOfParts>
    <vt:vector size="71" baseType="lpstr">
      <vt:lpstr>Arial</vt:lpstr>
      <vt:lpstr>Calibri</vt:lpstr>
      <vt:lpstr>Eras Demi ITC</vt:lpstr>
      <vt:lpstr>Times New Roman</vt:lpstr>
      <vt:lpstr>Wingdings</vt:lpstr>
      <vt:lpstr>Office Theme</vt:lpstr>
      <vt:lpstr>Worksheet</vt:lpstr>
      <vt:lpstr>Acrobat Document</vt:lpstr>
      <vt:lpstr>PowerPoint Presentation</vt:lpstr>
      <vt:lpstr>PowerPoint Presentation</vt:lpstr>
      <vt:lpstr>PowerPoint Presentation</vt:lpstr>
      <vt:lpstr>PowerPoint Presentation</vt:lpstr>
      <vt:lpstr>PowerPoint Presentation</vt:lpstr>
      <vt:lpstr>PowerPoint Presentation</vt:lpstr>
      <vt:lpstr>Why alter business practices?</vt:lpstr>
      <vt:lpstr>Effect of HSIP</vt:lpstr>
      <vt:lpstr>Crash locations are random !!</vt:lpstr>
      <vt:lpstr>Crash types are predictable!!</vt:lpstr>
      <vt:lpstr>Crash Analysis (2009-2014)</vt:lpstr>
      <vt:lpstr>PowerPoint Presentation</vt:lpstr>
      <vt:lpstr>Low Cost RD Countermeasures</vt:lpstr>
      <vt:lpstr>HSIP Investment Plan</vt:lpstr>
      <vt:lpstr>Roadway Departure Initiatives</vt:lpstr>
      <vt:lpstr>Roadway Departure Corridors Initiative</vt:lpstr>
      <vt:lpstr>Project Selection</vt:lpstr>
      <vt:lpstr>Network Regression to the Mean</vt:lpstr>
      <vt:lpstr>Example Analysis</vt:lpstr>
      <vt:lpstr>Example Analysis / Selection</vt:lpstr>
      <vt:lpstr>PowerPoint Presentation</vt:lpstr>
      <vt:lpstr>PowerPoint Presentation</vt:lpstr>
      <vt:lpstr>PowerPoint Presentation</vt:lpstr>
      <vt:lpstr>PowerPoint Presentation</vt:lpstr>
      <vt:lpstr>HSIP Design Process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cunderwood</dc:creator>
  <cp:lastModifiedBy>Keith Damron</cp:lastModifiedBy>
  <cp:revision>141</cp:revision>
  <cp:lastPrinted>2015-09-08T12:56:41Z</cp:lastPrinted>
  <dcterms:created xsi:type="dcterms:W3CDTF">2015-04-07T18:10:14Z</dcterms:created>
  <dcterms:modified xsi:type="dcterms:W3CDTF">2015-09-08T13:53:03Z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0x0101009E0F30E28F43D84881B1E447717B93F8</vt:lpwstr>
  </property>
</Properties>
</file>